
<file path=[Content_Types].xml><?xml version="1.0" encoding="utf-8"?>
<Types xmlns="http://schemas.openxmlformats.org/package/2006/content-types">
  <Default Extension="jpeg" ContentType="image/jpeg"/>
  <Default Extension="jpg"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image12.jpg" ContentType="image/jpeg"/>
  <Override PartName="/ppt/media/image13.jpg" ContentType="image/jpeg"/>
  <Override PartName="/ppt/media/image14.jpg" ContentType="image/jpeg"/>
  <Override PartName="/ppt/media/image15.jpg" ContentType="image/jpeg"/>
  <Override PartName="/ppt/media/image16.jpg" ContentType="image/jpeg"/>
  <Override PartName="/ppt/media/image17.jpg" ContentType="image/jpeg"/>
  <Override PartName="/ppt/media/image18.jpg" ContentType="image/jpeg"/>
  <Override PartName="/ppt/media/image19.jpg" ContentType="image/jpeg"/>
  <Override PartName="/ppt/media/image20.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5" r:id="rId2"/>
  </p:sldMasterIdLst>
  <p:handoutMasterIdLst>
    <p:handoutMasterId r:id="rId40"/>
  </p:handoutMasterIdLst>
  <p:sldIdLst>
    <p:sldId id="256" r:id="rId3"/>
    <p:sldId id="257" r:id="rId4"/>
    <p:sldId id="258" r:id="rId5"/>
    <p:sldId id="261" r:id="rId6"/>
    <p:sldId id="260" r:id="rId7"/>
    <p:sldId id="274" r:id="rId8"/>
    <p:sldId id="262" r:id="rId9"/>
    <p:sldId id="291" r:id="rId10"/>
    <p:sldId id="259" r:id="rId11"/>
    <p:sldId id="275" r:id="rId12"/>
    <p:sldId id="282" r:id="rId13"/>
    <p:sldId id="292" r:id="rId14"/>
    <p:sldId id="276" r:id="rId15"/>
    <p:sldId id="283" r:id="rId16"/>
    <p:sldId id="284" r:id="rId17"/>
    <p:sldId id="285" r:id="rId18"/>
    <p:sldId id="293" r:id="rId19"/>
    <p:sldId id="263" r:id="rId20"/>
    <p:sldId id="286" r:id="rId21"/>
    <p:sldId id="287" r:id="rId22"/>
    <p:sldId id="264" r:id="rId23"/>
    <p:sldId id="265" r:id="rId24"/>
    <p:sldId id="266" r:id="rId25"/>
    <p:sldId id="270" r:id="rId26"/>
    <p:sldId id="267" r:id="rId27"/>
    <p:sldId id="268" r:id="rId28"/>
    <p:sldId id="271" r:id="rId29"/>
    <p:sldId id="277" r:id="rId30"/>
    <p:sldId id="278" r:id="rId31"/>
    <p:sldId id="280" r:id="rId32"/>
    <p:sldId id="279" r:id="rId33"/>
    <p:sldId id="272" r:id="rId34"/>
    <p:sldId id="273" r:id="rId35"/>
    <p:sldId id="288" r:id="rId36"/>
    <p:sldId id="289" r:id="rId37"/>
    <p:sldId id="290" r:id="rId38"/>
    <p:sldId id="281" r:id="rId39"/>
  </p:sldIdLst>
  <p:sldSz cx="9144000" cy="6858000" type="screen4x3"/>
  <p:notesSz cx="6735763" cy="98694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9">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512" y="-96"/>
      </p:cViewPr>
      <p:guideLst>
        <p:guide orient="horz" pos="2160"/>
        <p:guide pos="2880"/>
      </p:guideLst>
    </p:cSldViewPr>
  </p:slideViewPr>
  <p:notesTextViewPr>
    <p:cViewPr>
      <p:scale>
        <a:sx n="1" d="1"/>
        <a:sy n="1" d="1"/>
      </p:scale>
      <p:origin x="0" y="0"/>
    </p:cViewPr>
  </p:notesTextViewPr>
  <p:notesViewPr>
    <p:cSldViewPr>
      <p:cViewPr varScale="1">
        <p:scale>
          <a:sx n="56" d="100"/>
          <a:sy n="56" d="100"/>
        </p:scale>
        <p:origin x="-2544" y="-96"/>
      </p:cViewPr>
      <p:guideLst>
        <p:guide orient="horz" pos="3109"/>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 /><Relationship Id="rId13" Type="http://schemas.openxmlformats.org/officeDocument/2006/relationships/slide" Target="slides/slide11.xml" /><Relationship Id="rId18" Type="http://schemas.openxmlformats.org/officeDocument/2006/relationships/slide" Target="slides/slide16.xml" /><Relationship Id="rId26" Type="http://schemas.openxmlformats.org/officeDocument/2006/relationships/slide" Target="slides/slide24.xml" /><Relationship Id="rId39" Type="http://schemas.openxmlformats.org/officeDocument/2006/relationships/slide" Target="slides/slide37.xml" /><Relationship Id="rId3" Type="http://schemas.openxmlformats.org/officeDocument/2006/relationships/slide" Target="slides/slide1.xml" /><Relationship Id="rId21" Type="http://schemas.openxmlformats.org/officeDocument/2006/relationships/slide" Target="slides/slide19.xml" /><Relationship Id="rId34" Type="http://schemas.openxmlformats.org/officeDocument/2006/relationships/slide" Target="slides/slide32.xml" /><Relationship Id="rId42" Type="http://schemas.openxmlformats.org/officeDocument/2006/relationships/viewProps" Target="viewProps.xml" /><Relationship Id="rId7" Type="http://schemas.openxmlformats.org/officeDocument/2006/relationships/slide" Target="slides/slide5.xml" /><Relationship Id="rId12" Type="http://schemas.openxmlformats.org/officeDocument/2006/relationships/slide" Target="slides/slide10.xml" /><Relationship Id="rId17" Type="http://schemas.openxmlformats.org/officeDocument/2006/relationships/slide" Target="slides/slide15.xml" /><Relationship Id="rId25" Type="http://schemas.openxmlformats.org/officeDocument/2006/relationships/slide" Target="slides/slide23.xml" /><Relationship Id="rId33" Type="http://schemas.openxmlformats.org/officeDocument/2006/relationships/slide" Target="slides/slide31.xml" /><Relationship Id="rId38" Type="http://schemas.openxmlformats.org/officeDocument/2006/relationships/slide" Target="slides/slide36.xml" /><Relationship Id="rId2" Type="http://schemas.openxmlformats.org/officeDocument/2006/relationships/slideMaster" Target="slideMasters/slideMaster2.xml" /><Relationship Id="rId16" Type="http://schemas.openxmlformats.org/officeDocument/2006/relationships/slide" Target="slides/slide14.xml" /><Relationship Id="rId20" Type="http://schemas.openxmlformats.org/officeDocument/2006/relationships/slide" Target="slides/slide18.xml" /><Relationship Id="rId29" Type="http://schemas.openxmlformats.org/officeDocument/2006/relationships/slide" Target="slides/slide27.xml" /><Relationship Id="rId41"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4.xml" /><Relationship Id="rId11" Type="http://schemas.openxmlformats.org/officeDocument/2006/relationships/slide" Target="slides/slide9.xml" /><Relationship Id="rId24" Type="http://schemas.openxmlformats.org/officeDocument/2006/relationships/slide" Target="slides/slide22.xml" /><Relationship Id="rId32" Type="http://schemas.openxmlformats.org/officeDocument/2006/relationships/slide" Target="slides/slide30.xml" /><Relationship Id="rId37" Type="http://schemas.openxmlformats.org/officeDocument/2006/relationships/slide" Target="slides/slide35.xml" /><Relationship Id="rId40" Type="http://schemas.openxmlformats.org/officeDocument/2006/relationships/handoutMaster" Target="handoutMasters/handoutMaster1.xml" /><Relationship Id="rId5" Type="http://schemas.openxmlformats.org/officeDocument/2006/relationships/slide" Target="slides/slide3.xml" /><Relationship Id="rId15" Type="http://schemas.openxmlformats.org/officeDocument/2006/relationships/slide" Target="slides/slide13.xml" /><Relationship Id="rId23" Type="http://schemas.openxmlformats.org/officeDocument/2006/relationships/slide" Target="slides/slide21.xml" /><Relationship Id="rId28" Type="http://schemas.openxmlformats.org/officeDocument/2006/relationships/slide" Target="slides/slide26.xml" /><Relationship Id="rId36" Type="http://schemas.openxmlformats.org/officeDocument/2006/relationships/slide" Target="slides/slide34.xml" /><Relationship Id="rId10" Type="http://schemas.openxmlformats.org/officeDocument/2006/relationships/slide" Target="slides/slide8.xml" /><Relationship Id="rId19" Type="http://schemas.openxmlformats.org/officeDocument/2006/relationships/slide" Target="slides/slide17.xml" /><Relationship Id="rId31" Type="http://schemas.openxmlformats.org/officeDocument/2006/relationships/slide" Target="slides/slide29.xml" /><Relationship Id="rId44" Type="http://schemas.openxmlformats.org/officeDocument/2006/relationships/tableStyles" Target="tableStyles.xml" /><Relationship Id="rId4" Type="http://schemas.openxmlformats.org/officeDocument/2006/relationships/slide" Target="slides/slide2.xml" /><Relationship Id="rId9" Type="http://schemas.openxmlformats.org/officeDocument/2006/relationships/slide" Target="slides/slide7.xml" /><Relationship Id="rId14" Type="http://schemas.openxmlformats.org/officeDocument/2006/relationships/slide" Target="slides/slide12.xml" /><Relationship Id="rId22" Type="http://schemas.openxmlformats.org/officeDocument/2006/relationships/slide" Target="slides/slide20.xml" /><Relationship Id="rId27" Type="http://schemas.openxmlformats.org/officeDocument/2006/relationships/slide" Target="slides/slide25.xml" /><Relationship Id="rId30" Type="http://schemas.openxmlformats.org/officeDocument/2006/relationships/slide" Target="slides/slide28.xml" /><Relationship Id="rId35" Type="http://schemas.openxmlformats.org/officeDocument/2006/relationships/slide" Target="slides/slide33.xml" /><Relationship Id="rId43" Type="http://schemas.openxmlformats.org/officeDocument/2006/relationships/theme" Target="theme/theme1.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47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5373" y="0"/>
            <a:ext cx="2918831" cy="493474"/>
          </a:xfrm>
          <a:prstGeom prst="rect">
            <a:avLst/>
          </a:prstGeom>
        </p:spPr>
        <p:txBody>
          <a:bodyPr vert="horz" lIns="91440" tIns="45720" rIns="91440" bIns="45720" rtlCol="0"/>
          <a:lstStyle>
            <a:lvl1pPr algn="r">
              <a:defRPr sz="1200"/>
            </a:lvl1pPr>
          </a:lstStyle>
          <a:p>
            <a:fld id="{30B31D4F-8DA9-4954-B45A-DBCAC31E5C6C}" type="datetimeFigureOut">
              <a:rPr lang="en-US" smtClean="0"/>
              <a:t>5/12/2023</a:t>
            </a:fld>
            <a:endParaRPr lang="en-US"/>
          </a:p>
        </p:txBody>
      </p:sp>
      <p:sp>
        <p:nvSpPr>
          <p:cNvPr id="4" name="Footer Placeholder 3"/>
          <p:cNvSpPr>
            <a:spLocks noGrp="1"/>
          </p:cNvSpPr>
          <p:nvPr>
            <p:ph type="ftr" sz="quarter" idx="2"/>
          </p:nvPr>
        </p:nvSpPr>
        <p:spPr>
          <a:xfrm>
            <a:off x="0" y="9374301"/>
            <a:ext cx="2918831" cy="49347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5373" y="9374301"/>
            <a:ext cx="2918831" cy="493474"/>
          </a:xfrm>
          <a:prstGeom prst="rect">
            <a:avLst/>
          </a:prstGeom>
        </p:spPr>
        <p:txBody>
          <a:bodyPr vert="horz" lIns="91440" tIns="45720" rIns="91440" bIns="45720" rtlCol="0" anchor="b"/>
          <a:lstStyle>
            <a:lvl1pPr algn="r">
              <a:defRPr sz="1200"/>
            </a:lvl1pPr>
          </a:lstStyle>
          <a:p>
            <a:fld id="{DD1450D9-026F-4054-AA17-86D69B20C0D5}" type="slidenum">
              <a:rPr lang="en-US" smtClean="0"/>
              <a:t>‹#›</a:t>
            </a:fld>
            <a:endParaRPr lang="en-US"/>
          </a:p>
        </p:txBody>
      </p:sp>
    </p:spTree>
    <p:extLst>
      <p:ext uri="{BB962C8B-B14F-4D97-AF65-F5344CB8AC3E}">
        <p14:creationId xmlns:p14="http://schemas.microsoft.com/office/powerpoint/2010/main" val="219407282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slideMaster" Target="../slideMasters/slideMaster2.xml" /><Relationship Id="rId1" Type="http://schemas.openxmlformats.org/officeDocument/2006/relationships/video" Target="file:///C:/PresPro%20Animated/AVI/Gothic_title.avi" TargetMode="External" /><Relationship Id="rId4" Type="http://schemas.openxmlformats.org/officeDocument/2006/relationships/image" Target="../media/image6.png"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5029200" y="5105400"/>
            <a:ext cx="3962400" cy="838200"/>
          </a:xfrm>
        </p:spPr>
        <p:txBody>
          <a:bodyPr anchor="b" anchorCtr="0"/>
          <a:lstStyle>
            <a:lvl1pPr algn="r">
              <a:defRPr sz="2000">
                <a:solidFill>
                  <a:schemeClr val="tx1">
                    <a:lumMod val="75000"/>
                    <a:lumOff val="25000"/>
                  </a:schemeClr>
                </a:solidFill>
              </a:defRPr>
            </a:lvl1pPr>
          </a:lstStyle>
          <a:p>
            <a:r>
              <a:rPr lang="en-US"/>
              <a:t>Click to edit Master title style</a:t>
            </a:r>
            <a:endParaRPr lang="en-US" dirty="0"/>
          </a:p>
        </p:txBody>
      </p:sp>
      <p:sp>
        <p:nvSpPr>
          <p:cNvPr id="16387" name="Rectangle 3"/>
          <p:cNvSpPr>
            <a:spLocks noGrp="1" noChangeArrowheads="1"/>
          </p:cNvSpPr>
          <p:nvPr>
            <p:ph type="subTitle" idx="1"/>
          </p:nvPr>
        </p:nvSpPr>
        <p:spPr>
          <a:xfrm>
            <a:off x="5029200" y="5943600"/>
            <a:ext cx="3962400" cy="609600"/>
          </a:xfrm>
        </p:spPr>
        <p:txBody>
          <a:bodyPr/>
          <a:lstStyle>
            <a:lvl1pPr marL="0" indent="0" algn="r">
              <a:buFontTx/>
              <a:buNone/>
              <a:defRPr sz="1600">
                <a:solidFill>
                  <a:schemeClr val="accent1">
                    <a:lumMod val="75000"/>
                  </a:schemeClr>
                </a:solidFill>
              </a:defRPr>
            </a:lvl1pPr>
          </a:lstStyle>
          <a:p>
            <a:r>
              <a:rPr lang="en-US"/>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304800" y="4800600"/>
            <a:ext cx="5065712"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304800" y="612775"/>
            <a:ext cx="506571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304800" y="5367338"/>
            <a:ext cx="506571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152900" y="381000"/>
            <a:ext cx="1257300" cy="6172200"/>
          </a:xfrm>
        </p:spPr>
        <p:txBody>
          <a:bodyPr vert="eaVert"/>
          <a:lstStyle>
            <a:lvl1pPr>
              <a:defRPr>
                <a:solidFill>
                  <a:schemeClr val="tx1"/>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381000" y="381000"/>
            <a:ext cx="3619500" cy="6172200"/>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286000"/>
            <a:ext cx="7772400" cy="1143000"/>
          </a:xfrm>
        </p:spPr>
        <p:txBody>
          <a:bodyPr/>
          <a:lstStyle>
            <a:lvl1pPr>
              <a:defRPr/>
            </a:lvl1pPr>
          </a:lstStyle>
          <a:p>
            <a:pPr lvl="0"/>
            <a:r>
              <a:rPr lang="en-US" noProof="0"/>
              <a:t>Click to edit Master title style</a:t>
            </a:r>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
        <p:nvSpPr>
          <p:cNvPr id="3076" name="Rectangle 4"/>
          <p:cNvSpPr>
            <a:spLocks noGrp="1" noChangeArrowheads="1"/>
          </p:cNvSpPr>
          <p:nvPr>
            <p:ph type="dt" sz="half" idx="2"/>
          </p:nvPr>
        </p:nvSpPr>
        <p:spPr>
          <a:xfrm>
            <a:off x="685800" y="6248400"/>
            <a:ext cx="1905000" cy="457200"/>
          </a:xfrm>
        </p:spPr>
        <p:txBody>
          <a:bodyPr/>
          <a:lstStyle>
            <a:lvl1pPr>
              <a:defRPr/>
            </a:lvl1pPr>
          </a:lstStyle>
          <a:p>
            <a:endParaRPr lang="en-US"/>
          </a:p>
        </p:txBody>
      </p:sp>
      <p:sp>
        <p:nvSpPr>
          <p:cNvPr id="3077" name="Rectangle 5"/>
          <p:cNvSpPr>
            <a:spLocks noGrp="1" noChangeArrowheads="1"/>
          </p:cNvSpPr>
          <p:nvPr>
            <p:ph type="ftr" sz="quarter" idx="3"/>
          </p:nvPr>
        </p:nvSpPr>
        <p:spPr>
          <a:xfrm>
            <a:off x="3124200" y="6248400"/>
            <a:ext cx="2895600" cy="457200"/>
          </a:xfrm>
        </p:spPr>
        <p:txBody>
          <a:bodyPr/>
          <a:lstStyle>
            <a:lvl1pPr>
              <a:defRPr/>
            </a:lvl1pPr>
          </a:lstStyle>
          <a:p>
            <a:endParaRPr lang="en-US"/>
          </a:p>
        </p:txBody>
      </p:sp>
      <p:sp>
        <p:nvSpPr>
          <p:cNvPr id="3078" name="Rectangle 6"/>
          <p:cNvSpPr>
            <a:spLocks noGrp="1" noChangeArrowheads="1"/>
          </p:cNvSpPr>
          <p:nvPr>
            <p:ph type="sldNum" sz="quarter" idx="4"/>
          </p:nvPr>
        </p:nvSpPr>
        <p:spPr>
          <a:xfrm>
            <a:off x="6553200" y="6248400"/>
            <a:ext cx="1905000" cy="457200"/>
          </a:xfrm>
        </p:spPr>
        <p:txBody>
          <a:bodyPr/>
          <a:lstStyle>
            <a:lvl1pPr>
              <a:defRPr/>
            </a:lvl1pPr>
          </a:lstStyle>
          <a:p>
            <a:fld id="{31515DD4-CB1E-4DC9-A6BA-E1F8D4633A81}" type="slidenum">
              <a:rPr lang="en-US" smtClean="0"/>
              <a:pPr/>
              <a:t>‹#›</a:t>
            </a:fld>
            <a:endParaRPr lang="en-US"/>
          </a:p>
        </p:txBody>
      </p:sp>
      <p:pic>
        <p:nvPicPr>
          <p:cNvPr id="3080" name="Gothic_title.avi">
            <a:hlinkClick r:id="" action="ppaction://media"/>
          </p:cNvPr>
          <p:cNvPicPr>
            <a:picLocks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0" y="241300"/>
            <a:ext cx="1306513" cy="11461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308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3080"/>
                </p:tgtEl>
              </p:cMediaNode>
            </p:video>
            <p:seq concurrent="1" nextAc="seek">
              <p:cTn id="8" restart="whenNotActive" fill="hold" evtFilter="cancelBubble" nodeType="interactiveSeq">
                <p:stCondLst>
                  <p:cond evt="onClick" delay="0">
                    <p:tgtEl>
                      <p:spTgt spid="3080"/>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3080"/>
                                        </p:tgtEl>
                                      </p:cBhvr>
                                    </p:cmd>
                                  </p:childTnLst>
                                </p:cTn>
                              </p:par>
                            </p:childTnLst>
                          </p:cTn>
                        </p:par>
                      </p:childTnLst>
                    </p:cTn>
                  </p:par>
                </p:childTnLst>
              </p:cTn>
              <p:nextCondLst>
                <p:cond evt="onClick" delay="0">
                  <p:tgtEl>
                    <p:spTgt spid="3080"/>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EC35F9A7-6B6E-4E7F-9D5B-E28424B24490}" type="datetimeFigureOut">
              <a:rPr lang="en-US" smtClean="0"/>
              <a:t>5/12/2023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428EE1B-3076-4690-B3AB-26A7F42312BC}" type="slidenum">
              <a:rPr lang="en-US" smtClean="0"/>
              <a:t>‹#›</a:t>
            </a:fld>
            <a:endParaRPr lang="en-US"/>
          </a:p>
        </p:txBody>
      </p:sp>
    </p:spTree>
    <p:extLst>
      <p:ext uri="{BB962C8B-B14F-4D97-AF65-F5344CB8AC3E}">
        <p14:creationId xmlns:p14="http://schemas.microsoft.com/office/powerpoint/2010/main" val="289308728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EC35F9A7-6B6E-4E7F-9D5B-E28424B24490}" type="datetimeFigureOut">
              <a:rPr lang="en-US" smtClean="0"/>
              <a:t>5/12/2023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428EE1B-3076-4690-B3AB-26A7F42312BC}" type="slidenum">
              <a:rPr lang="en-US" smtClean="0"/>
              <a:t>‹#›</a:t>
            </a:fld>
            <a:endParaRPr lang="en-US"/>
          </a:p>
        </p:txBody>
      </p:sp>
    </p:spTree>
    <p:extLst>
      <p:ext uri="{BB962C8B-B14F-4D97-AF65-F5344CB8AC3E}">
        <p14:creationId xmlns:p14="http://schemas.microsoft.com/office/powerpoint/2010/main" val="266737554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3000" y="17526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7526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EC35F9A7-6B6E-4E7F-9D5B-E28424B24490}" type="datetimeFigureOut">
              <a:rPr lang="en-US" smtClean="0"/>
              <a:t>5/12/2023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428EE1B-3076-4690-B3AB-26A7F42312BC}" type="slidenum">
              <a:rPr lang="en-US" smtClean="0"/>
              <a:t>‹#›</a:t>
            </a:fld>
            <a:endParaRPr lang="en-US"/>
          </a:p>
        </p:txBody>
      </p:sp>
    </p:spTree>
    <p:extLst>
      <p:ext uri="{BB962C8B-B14F-4D97-AF65-F5344CB8AC3E}">
        <p14:creationId xmlns:p14="http://schemas.microsoft.com/office/powerpoint/2010/main" val="2430008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EC35F9A7-6B6E-4E7F-9D5B-E28424B24490}" type="datetimeFigureOut">
              <a:rPr lang="en-US" smtClean="0"/>
              <a:t>5/12/2023</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428EE1B-3076-4690-B3AB-26A7F42312BC}" type="slidenum">
              <a:rPr lang="en-US" smtClean="0"/>
              <a:t>‹#›</a:t>
            </a:fld>
            <a:endParaRPr lang="en-US"/>
          </a:p>
        </p:txBody>
      </p:sp>
    </p:spTree>
    <p:extLst>
      <p:ext uri="{BB962C8B-B14F-4D97-AF65-F5344CB8AC3E}">
        <p14:creationId xmlns:p14="http://schemas.microsoft.com/office/powerpoint/2010/main" val="350968330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EC35F9A7-6B6E-4E7F-9D5B-E28424B24490}" type="datetimeFigureOut">
              <a:rPr lang="en-US" smtClean="0"/>
              <a:t>5/12/2023</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428EE1B-3076-4690-B3AB-26A7F42312BC}" type="slidenum">
              <a:rPr lang="en-US" smtClean="0"/>
              <a:t>‹#›</a:t>
            </a:fld>
            <a:endParaRPr lang="en-US"/>
          </a:p>
        </p:txBody>
      </p:sp>
    </p:spTree>
    <p:extLst>
      <p:ext uri="{BB962C8B-B14F-4D97-AF65-F5344CB8AC3E}">
        <p14:creationId xmlns:p14="http://schemas.microsoft.com/office/powerpoint/2010/main" val="398332395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EC35F9A7-6B6E-4E7F-9D5B-E28424B24490}" type="datetimeFigureOut">
              <a:rPr lang="en-US" smtClean="0"/>
              <a:t>5/12/2023</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428EE1B-3076-4690-B3AB-26A7F42312BC}" type="slidenum">
              <a:rPr lang="en-US" smtClean="0"/>
              <a:t>‹#›</a:t>
            </a:fld>
            <a:endParaRPr lang="en-US"/>
          </a:p>
        </p:txBody>
      </p:sp>
    </p:spTree>
    <p:extLst>
      <p:ext uri="{BB962C8B-B14F-4D97-AF65-F5344CB8AC3E}">
        <p14:creationId xmlns:p14="http://schemas.microsoft.com/office/powerpoint/2010/main" val="68747154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400">
                <a:solidFill>
                  <a:schemeClr val="accent4">
                    <a:lumMod val="20000"/>
                    <a:lumOff val="80000"/>
                  </a:schemeClr>
                </a:solidFill>
                <a:latin typeface="+mn-lt"/>
              </a:defRPr>
            </a:lvl1pPr>
            <a:lvl2pPr>
              <a:defRPr sz="2400">
                <a:solidFill>
                  <a:schemeClr val="accent4">
                    <a:lumMod val="20000"/>
                    <a:lumOff val="80000"/>
                  </a:schemeClr>
                </a:solidFill>
                <a:latin typeface="+mn-lt"/>
              </a:defRPr>
            </a:lvl2pPr>
            <a:lvl3pPr>
              <a:defRPr sz="2000">
                <a:solidFill>
                  <a:schemeClr val="accent4">
                    <a:lumMod val="20000"/>
                    <a:lumOff val="80000"/>
                  </a:schemeClr>
                </a:solidFill>
                <a:latin typeface="+mn-lt"/>
              </a:defRPr>
            </a:lvl3pPr>
            <a:lvl4pPr>
              <a:defRPr sz="1800">
                <a:solidFill>
                  <a:schemeClr val="accent4">
                    <a:lumMod val="20000"/>
                    <a:lumOff val="80000"/>
                  </a:schemeClr>
                </a:solidFill>
                <a:latin typeface="+mn-lt"/>
              </a:defRPr>
            </a:lvl4pPr>
            <a:lvl5pPr>
              <a:defRPr sz="1800">
                <a:solidFill>
                  <a:schemeClr val="accent4">
                    <a:lumMod val="20000"/>
                    <a:lumOff val="80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EC35F9A7-6B6E-4E7F-9D5B-E28424B24490}" type="datetimeFigureOut">
              <a:rPr lang="en-US" smtClean="0"/>
              <a:t>5/12/2023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428EE1B-3076-4690-B3AB-26A7F42312BC}" type="slidenum">
              <a:rPr lang="en-US" smtClean="0"/>
              <a:t>‹#›</a:t>
            </a:fld>
            <a:endParaRPr lang="en-US"/>
          </a:p>
        </p:txBody>
      </p:sp>
    </p:spTree>
    <p:extLst>
      <p:ext uri="{BB962C8B-B14F-4D97-AF65-F5344CB8AC3E}">
        <p14:creationId xmlns:p14="http://schemas.microsoft.com/office/powerpoint/2010/main" val="21306951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EC35F9A7-6B6E-4E7F-9D5B-E28424B24490}" type="datetimeFigureOut">
              <a:rPr lang="en-US" smtClean="0"/>
              <a:t>5/12/2023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428EE1B-3076-4690-B3AB-26A7F42312BC}" type="slidenum">
              <a:rPr lang="en-US" smtClean="0"/>
              <a:t>‹#›</a:t>
            </a:fld>
            <a:endParaRPr lang="en-US"/>
          </a:p>
        </p:txBody>
      </p:sp>
    </p:spTree>
    <p:extLst>
      <p:ext uri="{BB962C8B-B14F-4D97-AF65-F5344CB8AC3E}">
        <p14:creationId xmlns:p14="http://schemas.microsoft.com/office/powerpoint/2010/main" val="31730395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EC35F9A7-6B6E-4E7F-9D5B-E28424B24490}" type="datetimeFigureOut">
              <a:rPr lang="en-US" smtClean="0"/>
              <a:t>5/12/2023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428EE1B-3076-4690-B3AB-26A7F42312BC}" type="slidenum">
              <a:rPr lang="en-US" smtClean="0"/>
              <a:t>‹#›</a:t>
            </a:fld>
            <a:endParaRPr lang="en-US"/>
          </a:p>
        </p:txBody>
      </p:sp>
    </p:spTree>
    <p:extLst>
      <p:ext uri="{BB962C8B-B14F-4D97-AF65-F5344CB8AC3E}">
        <p14:creationId xmlns:p14="http://schemas.microsoft.com/office/powerpoint/2010/main" val="1217782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3048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3048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EC35F9A7-6B6E-4E7F-9D5B-E28424B24490}" type="datetimeFigureOut">
              <a:rPr lang="en-US" smtClean="0"/>
              <a:t>5/12/2023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428EE1B-3076-4690-B3AB-26A7F42312BC}" type="slidenum">
              <a:rPr lang="en-US" smtClean="0"/>
              <a:t>‹#›</a:t>
            </a:fld>
            <a:endParaRPr lang="en-US"/>
          </a:p>
        </p:txBody>
      </p:sp>
    </p:spTree>
    <p:extLst>
      <p:ext uri="{BB962C8B-B14F-4D97-AF65-F5344CB8AC3E}">
        <p14:creationId xmlns:p14="http://schemas.microsoft.com/office/powerpoint/2010/main" val="254313645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400">
                <a:solidFill>
                  <a:schemeClr val="tx1"/>
                </a:solidFill>
                <a:latin typeface="+mn-lt"/>
              </a:defRPr>
            </a:lvl1pPr>
            <a:lvl2pPr>
              <a:defRPr sz="2400">
                <a:solidFill>
                  <a:schemeClr val="tx1"/>
                </a:solidFill>
                <a:latin typeface="+mn-lt"/>
              </a:defRPr>
            </a:lvl2pPr>
            <a:lvl3pPr>
              <a:defRPr sz="2000">
                <a:solidFill>
                  <a:schemeClr val="tx1"/>
                </a:solidFill>
                <a:latin typeface="+mn-lt"/>
              </a:defRPr>
            </a:lvl3pPr>
            <a:lvl4pPr>
              <a:defRPr sz="1800">
                <a:solidFill>
                  <a:schemeClr val="tx1"/>
                </a:solidFill>
                <a:latin typeface="+mn-lt"/>
              </a:defRPr>
            </a:lvl4pPr>
            <a:lvl5pPr>
              <a:defRPr sz="180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Bölüm Üstbilgisi">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024187"/>
            <a:ext cx="7772400" cy="1362075"/>
          </a:xfrm>
        </p:spPr>
        <p:txBody>
          <a:bodyPr anchor="t"/>
          <a:lstStyle>
            <a:lvl1pPr algn="l">
              <a:defRPr sz="4000" b="1"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8200" y="1524000"/>
            <a:ext cx="7772400" cy="1500187"/>
          </a:xfrm>
        </p:spPr>
        <p:txBody>
          <a:bodyPr anchor="b"/>
          <a:lstStyle>
            <a:lvl1pPr marL="0" indent="0">
              <a:buNone/>
              <a:defRPr sz="2000">
                <a:solidFill>
                  <a:schemeClr val="accent1">
                    <a:lumMod val="50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47800"/>
            <a:ext cx="24384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971800" y="1447800"/>
            <a:ext cx="24384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image" Target="../media/image1.jpeg"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 /><Relationship Id="rId13" Type="http://schemas.openxmlformats.org/officeDocument/2006/relationships/video" Target="file:///C:/PresPro%20Animated/AVI/Gothic_text.avi" TargetMode="External" /><Relationship Id="rId3" Type="http://schemas.openxmlformats.org/officeDocument/2006/relationships/slideLayout" Target="../slideLayouts/slideLayout15.xml" /><Relationship Id="rId7" Type="http://schemas.openxmlformats.org/officeDocument/2006/relationships/slideLayout" Target="../slideLayouts/slideLayout19.xml" /><Relationship Id="rId12" Type="http://schemas.openxmlformats.org/officeDocument/2006/relationships/theme" Target="../theme/theme2.xml" /><Relationship Id="rId2" Type="http://schemas.openxmlformats.org/officeDocument/2006/relationships/slideLayout" Target="../slideLayouts/slideLayout14.xml" /><Relationship Id="rId1" Type="http://schemas.openxmlformats.org/officeDocument/2006/relationships/slideLayout" Target="../slideLayouts/slideLayout13.xml" /><Relationship Id="rId6" Type="http://schemas.openxmlformats.org/officeDocument/2006/relationships/slideLayout" Target="../slideLayouts/slideLayout18.xml" /><Relationship Id="rId11" Type="http://schemas.openxmlformats.org/officeDocument/2006/relationships/slideLayout" Target="../slideLayouts/slideLayout23.xml" /><Relationship Id="rId5" Type="http://schemas.openxmlformats.org/officeDocument/2006/relationships/slideLayout" Target="../slideLayouts/slideLayout17.xml" /><Relationship Id="rId15" Type="http://schemas.openxmlformats.org/officeDocument/2006/relationships/image" Target="../media/image6.png" /><Relationship Id="rId10" Type="http://schemas.openxmlformats.org/officeDocument/2006/relationships/slideLayout" Target="../slideLayouts/slideLayout22.xml" /><Relationship Id="rId4" Type="http://schemas.openxmlformats.org/officeDocument/2006/relationships/slideLayout" Target="../slideLayouts/slideLayout16.xml" /><Relationship Id="rId9" Type="http://schemas.openxmlformats.org/officeDocument/2006/relationships/slideLayout" Target="../slideLayouts/slideLayout21.xml" /><Relationship Id="rId14" Type="http://schemas.openxmlformats.org/officeDocument/2006/relationships/image" Target="../media/image5.jpeg"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381000" y="381000"/>
            <a:ext cx="50292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Your Topic Goes Here</a:t>
            </a:r>
          </a:p>
        </p:txBody>
      </p:sp>
      <p:sp>
        <p:nvSpPr>
          <p:cNvPr id="10243" name="Rectangle 3"/>
          <p:cNvSpPr>
            <a:spLocks noGrp="1" noChangeArrowheads="1"/>
          </p:cNvSpPr>
          <p:nvPr>
            <p:ph type="body" idx="1"/>
          </p:nvPr>
        </p:nvSpPr>
        <p:spPr bwMode="auto">
          <a:xfrm>
            <a:off x="381000" y="1447800"/>
            <a:ext cx="5029200"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Your Subtopics Go Here</a:t>
            </a:r>
          </a:p>
          <a:p>
            <a:pPr lvl="1"/>
            <a:r>
              <a:rPr lang="en-US" dirty="0"/>
              <a:t>Your Subtopics</a:t>
            </a:r>
          </a:p>
          <a:p>
            <a:pPr lvl="2"/>
            <a:r>
              <a:rPr lang="en-US" dirty="0"/>
              <a:t>Your Subtopics</a:t>
            </a:r>
          </a:p>
          <a:p>
            <a:pPr lvl="3"/>
            <a:r>
              <a:rPr lang="en-US" dirty="0"/>
              <a:t>Your Subtopics</a:t>
            </a:r>
          </a:p>
          <a:p>
            <a:pPr lvl="4"/>
            <a:r>
              <a:rPr lang="en-US" dirty="0"/>
              <a:t>Your Subtopics</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xStyles>
    <p:titleStyle>
      <a:lvl1pPr algn="l" rtl="0" eaLnBrk="1" fontAlgn="base" hangingPunct="1">
        <a:spcBef>
          <a:spcPct val="0"/>
        </a:spcBef>
        <a:spcAft>
          <a:spcPct val="0"/>
        </a:spcAft>
        <a:defRPr sz="2400">
          <a:solidFill>
            <a:schemeClr val="accent1">
              <a:lumMod val="60000"/>
              <a:lumOff val="40000"/>
            </a:schemeClr>
          </a:solidFill>
          <a:latin typeface="+mj-lt"/>
          <a:ea typeface="+mj-ea"/>
          <a:cs typeface="+mj-cs"/>
        </a:defRPr>
      </a:lvl1pPr>
      <a:lvl2pPr algn="l" rtl="0" eaLnBrk="1" fontAlgn="base" hangingPunct="1">
        <a:spcBef>
          <a:spcPct val="0"/>
        </a:spcBef>
        <a:spcAft>
          <a:spcPct val="0"/>
        </a:spcAft>
        <a:defRPr sz="2400">
          <a:solidFill>
            <a:srgbClr val="FFCC66"/>
          </a:solidFill>
          <a:latin typeface="Arial Black" pitchFamily="34" charset="0"/>
        </a:defRPr>
      </a:lvl2pPr>
      <a:lvl3pPr algn="l" rtl="0" eaLnBrk="1" fontAlgn="base" hangingPunct="1">
        <a:spcBef>
          <a:spcPct val="0"/>
        </a:spcBef>
        <a:spcAft>
          <a:spcPct val="0"/>
        </a:spcAft>
        <a:defRPr sz="2400">
          <a:solidFill>
            <a:srgbClr val="FFCC66"/>
          </a:solidFill>
          <a:latin typeface="Arial Black" pitchFamily="34" charset="0"/>
        </a:defRPr>
      </a:lvl3pPr>
      <a:lvl4pPr algn="l" rtl="0" eaLnBrk="1" fontAlgn="base" hangingPunct="1">
        <a:spcBef>
          <a:spcPct val="0"/>
        </a:spcBef>
        <a:spcAft>
          <a:spcPct val="0"/>
        </a:spcAft>
        <a:defRPr sz="2400">
          <a:solidFill>
            <a:srgbClr val="FFCC66"/>
          </a:solidFill>
          <a:latin typeface="Arial Black" pitchFamily="34" charset="0"/>
        </a:defRPr>
      </a:lvl4pPr>
      <a:lvl5pPr algn="l" rtl="0" eaLnBrk="1" fontAlgn="base" hangingPunct="1">
        <a:spcBef>
          <a:spcPct val="0"/>
        </a:spcBef>
        <a:spcAft>
          <a:spcPct val="0"/>
        </a:spcAft>
        <a:defRPr sz="2400">
          <a:solidFill>
            <a:srgbClr val="FFCC66"/>
          </a:solidFill>
          <a:latin typeface="Arial Black" pitchFamily="34" charset="0"/>
        </a:defRPr>
      </a:lvl5pPr>
      <a:lvl6pPr marL="457200" algn="l" rtl="0" eaLnBrk="1" fontAlgn="base" hangingPunct="1">
        <a:spcBef>
          <a:spcPct val="0"/>
        </a:spcBef>
        <a:spcAft>
          <a:spcPct val="0"/>
        </a:spcAft>
        <a:defRPr sz="2400">
          <a:solidFill>
            <a:srgbClr val="FFCC66"/>
          </a:solidFill>
          <a:latin typeface="Arial Black" pitchFamily="34" charset="0"/>
        </a:defRPr>
      </a:lvl6pPr>
      <a:lvl7pPr marL="914400" algn="l" rtl="0" eaLnBrk="1" fontAlgn="base" hangingPunct="1">
        <a:spcBef>
          <a:spcPct val="0"/>
        </a:spcBef>
        <a:spcAft>
          <a:spcPct val="0"/>
        </a:spcAft>
        <a:defRPr sz="2400">
          <a:solidFill>
            <a:srgbClr val="FFCC66"/>
          </a:solidFill>
          <a:latin typeface="Arial Black" pitchFamily="34" charset="0"/>
        </a:defRPr>
      </a:lvl7pPr>
      <a:lvl8pPr marL="1371600" algn="l" rtl="0" eaLnBrk="1" fontAlgn="base" hangingPunct="1">
        <a:spcBef>
          <a:spcPct val="0"/>
        </a:spcBef>
        <a:spcAft>
          <a:spcPct val="0"/>
        </a:spcAft>
        <a:defRPr sz="2400">
          <a:solidFill>
            <a:srgbClr val="FFCC66"/>
          </a:solidFill>
          <a:latin typeface="Arial Black" pitchFamily="34" charset="0"/>
        </a:defRPr>
      </a:lvl8pPr>
      <a:lvl9pPr marL="1828800" algn="l" rtl="0" eaLnBrk="1" fontAlgn="base" hangingPunct="1">
        <a:spcBef>
          <a:spcPct val="0"/>
        </a:spcBef>
        <a:spcAft>
          <a:spcPct val="0"/>
        </a:spcAft>
        <a:defRPr sz="2400">
          <a:solidFill>
            <a:srgbClr val="FFCC66"/>
          </a:solidFill>
          <a:latin typeface="Arial Black" pitchFamily="34" charset="0"/>
        </a:defRPr>
      </a:lvl9pPr>
    </p:titleStyle>
    <p:bodyStyle>
      <a:lvl1pPr marL="342900" indent="-342900" algn="l" rtl="0" eaLnBrk="1" fontAlgn="base" hangingPunct="1">
        <a:spcBef>
          <a:spcPct val="20000"/>
        </a:spcBef>
        <a:spcAft>
          <a:spcPct val="0"/>
        </a:spcAft>
        <a:buChar char="•"/>
        <a:defRPr sz="2800">
          <a:solidFill>
            <a:schemeClr val="accent4">
              <a:lumMod val="20000"/>
              <a:lumOff val="80000"/>
            </a:schemeClr>
          </a:solidFill>
          <a:latin typeface="+mn-lt"/>
          <a:ea typeface="+mn-ea"/>
          <a:cs typeface="+mn-cs"/>
        </a:defRPr>
      </a:lvl1pPr>
      <a:lvl2pPr marL="742950" indent="-285750" algn="l" rtl="0" eaLnBrk="1" fontAlgn="base" hangingPunct="1">
        <a:spcBef>
          <a:spcPct val="20000"/>
        </a:spcBef>
        <a:spcAft>
          <a:spcPct val="0"/>
        </a:spcAft>
        <a:buChar char="–"/>
        <a:defRPr sz="2800" baseline="0">
          <a:solidFill>
            <a:schemeClr val="accent4">
              <a:lumMod val="20000"/>
              <a:lumOff val="80000"/>
            </a:schemeClr>
          </a:solidFill>
          <a:latin typeface="Arial" charset="0"/>
        </a:defRPr>
      </a:lvl2pPr>
      <a:lvl3pPr marL="1143000" indent="-228600" algn="l" rtl="0" eaLnBrk="1" fontAlgn="base" hangingPunct="1">
        <a:spcBef>
          <a:spcPct val="20000"/>
        </a:spcBef>
        <a:spcAft>
          <a:spcPct val="0"/>
        </a:spcAft>
        <a:buChar char="•"/>
        <a:defRPr sz="2400" baseline="0">
          <a:solidFill>
            <a:schemeClr val="accent4">
              <a:lumMod val="20000"/>
              <a:lumOff val="80000"/>
            </a:schemeClr>
          </a:solidFill>
          <a:latin typeface="Arial" charset="0"/>
        </a:defRPr>
      </a:lvl3pPr>
      <a:lvl4pPr marL="1600200" indent="-228600" algn="l" rtl="0" eaLnBrk="1" fontAlgn="base" hangingPunct="1">
        <a:spcBef>
          <a:spcPct val="20000"/>
        </a:spcBef>
        <a:spcAft>
          <a:spcPct val="0"/>
        </a:spcAft>
        <a:buChar char="–"/>
        <a:defRPr sz="2000" baseline="0">
          <a:solidFill>
            <a:schemeClr val="accent4">
              <a:lumMod val="20000"/>
              <a:lumOff val="80000"/>
            </a:schemeClr>
          </a:solidFill>
          <a:latin typeface="Arial" charset="0"/>
        </a:defRPr>
      </a:lvl4pPr>
      <a:lvl5pPr marL="2057400" indent="-228600" algn="l" rtl="0" eaLnBrk="1" fontAlgn="base" hangingPunct="1">
        <a:spcBef>
          <a:spcPct val="20000"/>
        </a:spcBef>
        <a:spcAft>
          <a:spcPct val="0"/>
        </a:spcAft>
        <a:buChar char="»"/>
        <a:defRPr sz="1600" baseline="0">
          <a:solidFill>
            <a:schemeClr val="accent4">
              <a:lumMod val="20000"/>
              <a:lumOff val="80000"/>
            </a:schemeClr>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43000" y="304800"/>
            <a:ext cx="77724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1143000" y="1752600"/>
            <a:ext cx="7772400" cy="43434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1143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bg1"/>
                </a:solidFill>
              </a:defRPr>
            </a:lvl1pPr>
          </a:lstStyle>
          <a:p>
            <a:fld id="{EC35F9A7-6B6E-4E7F-9D5B-E28424B24490}" type="datetimeFigureOut">
              <a:rPr lang="en-US" smtClean="0"/>
              <a:t>5/12/2023</a:t>
            </a:fld>
            <a:endParaRPr lang="en-US"/>
          </a:p>
        </p:txBody>
      </p:sp>
      <p:sp>
        <p:nvSpPr>
          <p:cNvPr id="1029" name="Rectangle 5"/>
          <p:cNvSpPr>
            <a:spLocks noGrp="1" noChangeArrowheads="1"/>
          </p:cNvSpPr>
          <p:nvPr>
            <p:ph type="ftr" sz="quarter" idx="3"/>
          </p:nvPr>
        </p:nvSpPr>
        <p:spPr bwMode="auto">
          <a:xfrm>
            <a:off x="35814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bg1"/>
                </a:solidFill>
              </a:defRPr>
            </a:lvl1pPr>
          </a:lstStyle>
          <a:p>
            <a:endParaRPr lang="en-US"/>
          </a:p>
        </p:txBody>
      </p:sp>
      <p:sp>
        <p:nvSpPr>
          <p:cNvPr id="1030" name="Rectangle 6"/>
          <p:cNvSpPr>
            <a:spLocks noGrp="1" noChangeArrowheads="1"/>
          </p:cNvSpPr>
          <p:nvPr>
            <p:ph type="sldNum" sz="quarter" idx="4"/>
          </p:nvPr>
        </p:nvSpPr>
        <p:spPr bwMode="auto">
          <a:xfrm>
            <a:off x="70104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fld id="{8428EE1B-3076-4690-B3AB-26A7F42312BC}" type="slidenum">
              <a:rPr lang="en-US" smtClean="0"/>
              <a:t>‹#›</a:t>
            </a:fld>
            <a:endParaRPr lang="en-US"/>
          </a:p>
        </p:txBody>
      </p:sp>
      <p:pic>
        <p:nvPicPr>
          <p:cNvPr id="1031" name="Gothic_text.avi">
            <a:hlinkClick r:id="" action="ppaction://media"/>
          </p:cNvPr>
          <p:cNvPicPr>
            <a:picLocks noChangeAspect="1" noChangeArrowheads="1"/>
          </p:cNvPicPr>
          <p:nvPr>
            <a:videoFile r:link="rId13"/>
          </p:nvPr>
        </p:nvPicPr>
        <p:blipFill>
          <a:blip r:embed="rId15">
            <a:extLst>
              <a:ext uri="{28A0092B-C50C-407E-A947-70E740481C1C}">
                <a14:useLocalDpi xmlns:a14="http://schemas.microsoft.com/office/drawing/2010/main" val="0"/>
              </a:ext>
            </a:extLst>
          </a:blip>
          <a:srcRect/>
          <a:stretch>
            <a:fillRect/>
          </a:stretch>
        </p:blipFill>
        <p:spPr bwMode="auto">
          <a:xfrm>
            <a:off x="0" y="241300"/>
            <a:ext cx="1306513" cy="114617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103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1031"/>
                </p:tgtEl>
              </p:cMediaNode>
            </p:video>
            <p:seq concurrent="1" nextAc="seek">
              <p:cTn id="8" restart="whenNotActive" fill="hold" evtFilter="cancelBubble" nodeType="interactiveSeq">
                <p:stCondLst>
                  <p:cond evt="onClick" delay="0">
                    <p:tgtEl>
                      <p:spTgt spid="1031"/>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1031"/>
                                        </p:tgtEl>
                                      </p:cBhvr>
                                    </p:cmd>
                                  </p:childTnLst>
                                </p:cTn>
                              </p:par>
                            </p:childTnLst>
                          </p:cTn>
                        </p:par>
                      </p:childTnLst>
                    </p:cTn>
                  </p:par>
                </p:childTnLst>
              </p:cTn>
              <p:nextCondLst>
                <p:cond evt="onClick" delay="0">
                  <p:tgtEl>
                    <p:spTgt spid="1031"/>
                  </p:tgtEl>
                </p:cond>
              </p:nextCondLst>
            </p:seq>
          </p:childTnLst>
        </p:cTn>
      </p:par>
    </p:tnLst>
  </p:timing>
  <p:txStyles>
    <p:titleStyle>
      <a:lvl1pPr algn="ctr" rtl="0" eaLnBrk="1" fontAlgn="base" hangingPunct="1">
        <a:spcBef>
          <a:spcPct val="0"/>
        </a:spcBef>
        <a:spcAft>
          <a:spcPct val="0"/>
        </a:spcAft>
        <a:defRPr sz="4400">
          <a:solidFill>
            <a:schemeClr val="bg1"/>
          </a:solidFill>
          <a:latin typeface="+mj-lt"/>
          <a:ea typeface="+mj-ea"/>
          <a:cs typeface="+mj-cs"/>
        </a:defRPr>
      </a:lvl1pPr>
      <a:lvl2pPr algn="ctr" rtl="0" eaLnBrk="1" fontAlgn="base" hangingPunct="1">
        <a:spcBef>
          <a:spcPct val="0"/>
        </a:spcBef>
        <a:spcAft>
          <a:spcPct val="0"/>
        </a:spcAft>
        <a:defRPr sz="4400">
          <a:solidFill>
            <a:schemeClr val="bg1"/>
          </a:solidFill>
          <a:latin typeface="Times New Roman" pitchFamily="18" charset="0"/>
        </a:defRPr>
      </a:lvl2pPr>
      <a:lvl3pPr algn="ctr" rtl="0" eaLnBrk="1" fontAlgn="base" hangingPunct="1">
        <a:spcBef>
          <a:spcPct val="0"/>
        </a:spcBef>
        <a:spcAft>
          <a:spcPct val="0"/>
        </a:spcAft>
        <a:defRPr sz="4400">
          <a:solidFill>
            <a:schemeClr val="bg1"/>
          </a:solidFill>
          <a:latin typeface="Times New Roman" pitchFamily="18" charset="0"/>
        </a:defRPr>
      </a:lvl3pPr>
      <a:lvl4pPr algn="ctr" rtl="0" eaLnBrk="1" fontAlgn="base" hangingPunct="1">
        <a:spcBef>
          <a:spcPct val="0"/>
        </a:spcBef>
        <a:spcAft>
          <a:spcPct val="0"/>
        </a:spcAft>
        <a:defRPr sz="4400">
          <a:solidFill>
            <a:schemeClr val="bg1"/>
          </a:solidFill>
          <a:latin typeface="Times New Roman" pitchFamily="18" charset="0"/>
        </a:defRPr>
      </a:lvl4pPr>
      <a:lvl5pPr algn="ctr" rtl="0" eaLnBrk="1" fontAlgn="base" hangingPunct="1">
        <a:spcBef>
          <a:spcPct val="0"/>
        </a:spcBef>
        <a:spcAft>
          <a:spcPct val="0"/>
        </a:spcAft>
        <a:defRPr sz="4400">
          <a:solidFill>
            <a:schemeClr val="bg1"/>
          </a:solidFill>
          <a:latin typeface="Times New Roman" pitchFamily="18" charset="0"/>
        </a:defRPr>
      </a:lvl5pPr>
      <a:lvl6pPr marL="457200" algn="ctr" rtl="0" eaLnBrk="1" fontAlgn="base" hangingPunct="1">
        <a:spcBef>
          <a:spcPct val="0"/>
        </a:spcBef>
        <a:spcAft>
          <a:spcPct val="0"/>
        </a:spcAft>
        <a:defRPr sz="4400">
          <a:solidFill>
            <a:schemeClr val="bg1"/>
          </a:solidFill>
          <a:latin typeface="Times New Roman" pitchFamily="18" charset="0"/>
        </a:defRPr>
      </a:lvl6pPr>
      <a:lvl7pPr marL="914400" algn="ctr" rtl="0" eaLnBrk="1" fontAlgn="base" hangingPunct="1">
        <a:spcBef>
          <a:spcPct val="0"/>
        </a:spcBef>
        <a:spcAft>
          <a:spcPct val="0"/>
        </a:spcAft>
        <a:defRPr sz="4400">
          <a:solidFill>
            <a:schemeClr val="bg1"/>
          </a:solidFill>
          <a:latin typeface="Times New Roman" pitchFamily="18" charset="0"/>
        </a:defRPr>
      </a:lvl7pPr>
      <a:lvl8pPr marL="1371600" algn="ctr" rtl="0" eaLnBrk="1" fontAlgn="base" hangingPunct="1">
        <a:spcBef>
          <a:spcPct val="0"/>
        </a:spcBef>
        <a:spcAft>
          <a:spcPct val="0"/>
        </a:spcAft>
        <a:defRPr sz="4400">
          <a:solidFill>
            <a:schemeClr val="bg1"/>
          </a:solidFill>
          <a:latin typeface="Times New Roman" pitchFamily="18" charset="0"/>
        </a:defRPr>
      </a:lvl8pPr>
      <a:lvl9pPr marL="1828800" algn="ctr" rtl="0" eaLnBrk="1" fontAlgn="base" hangingPunct="1">
        <a:spcBef>
          <a:spcPct val="0"/>
        </a:spcBef>
        <a:spcAft>
          <a:spcPct val="0"/>
        </a:spcAft>
        <a:defRPr sz="4400">
          <a:solidFill>
            <a:schemeClr val="bg1"/>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10.xml.rels><?xml version="1.0" encoding="UTF-8" standalone="yes"?>
<Relationships xmlns="http://schemas.openxmlformats.org/package/2006/relationships"><Relationship Id="rId2" Type="http://schemas.openxmlformats.org/officeDocument/2006/relationships/image" Target="../media/image12.jpg" /><Relationship Id="rId1" Type="http://schemas.openxmlformats.org/officeDocument/2006/relationships/slideLayout" Target="../slideLayouts/slideLayout14.xml" /></Relationships>
</file>

<file path=ppt/slides/_rels/slide11.xml.rels><?xml version="1.0" encoding="UTF-8" standalone="yes"?>
<Relationships xmlns="http://schemas.openxmlformats.org/package/2006/relationships"><Relationship Id="rId2" Type="http://schemas.openxmlformats.org/officeDocument/2006/relationships/image" Target="../media/image13.jpg" /><Relationship Id="rId1" Type="http://schemas.openxmlformats.org/officeDocument/2006/relationships/slideLayout" Target="../slideLayouts/slideLayout14.xml" /></Relationships>
</file>

<file path=ppt/slides/_rels/slide12.xml.rels><?xml version="1.0" encoding="UTF-8" standalone="yes"?>
<Relationships xmlns="http://schemas.openxmlformats.org/package/2006/relationships"><Relationship Id="rId2" Type="http://schemas.openxmlformats.org/officeDocument/2006/relationships/image" Target="../media/image14.jpg" /><Relationship Id="rId1" Type="http://schemas.openxmlformats.org/officeDocument/2006/relationships/slideLayout" Target="../slideLayouts/slideLayout14.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14.xml.rels><?xml version="1.0" encoding="UTF-8" standalone="yes"?>
<Relationships xmlns="http://schemas.openxmlformats.org/package/2006/relationships"><Relationship Id="rId2" Type="http://schemas.openxmlformats.org/officeDocument/2006/relationships/image" Target="../media/image15.jpg" /><Relationship Id="rId1" Type="http://schemas.openxmlformats.org/officeDocument/2006/relationships/slideLayout" Target="../slideLayouts/slideLayout14.xml" /></Relationships>
</file>

<file path=ppt/slides/_rels/slide15.xml.rels><?xml version="1.0" encoding="UTF-8" standalone="yes"?>
<Relationships xmlns="http://schemas.openxmlformats.org/package/2006/relationships"><Relationship Id="rId2" Type="http://schemas.openxmlformats.org/officeDocument/2006/relationships/image" Target="../media/image16.jpg" /><Relationship Id="rId1" Type="http://schemas.openxmlformats.org/officeDocument/2006/relationships/slideLayout" Target="../slideLayouts/slideLayout14.xml" /></Relationships>
</file>

<file path=ppt/slides/_rels/slide16.xml.rels><?xml version="1.0" encoding="UTF-8" standalone="yes"?>
<Relationships xmlns="http://schemas.openxmlformats.org/package/2006/relationships"><Relationship Id="rId2" Type="http://schemas.openxmlformats.org/officeDocument/2006/relationships/image" Target="../media/image17.jpg" /><Relationship Id="rId1" Type="http://schemas.openxmlformats.org/officeDocument/2006/relationships/slideLayout" Target="../slideLayouts/slideLayout14.xml" /></Relationships>
</file>

<file path=ppt/slides/_rels/slide17.xml.rels><?xml version="1.0" encoding="UTF-8" standalone="yes"?>
<Relationships xmlns="http://schemas.openxmlformats.org/package/2006/relationships"><Relationship Id="rId2" Type="http://schemas.openxmlformats.org/officeDocument/2006/relationships/image" Target="../media/image18.jpg" /><Relationship Id="rId1" Type="http://schemas.openxmlformats.org/officeDocument/2006/relationships/slideLayout" Target="../slideLayouts/slideLayout14.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19.xml.rels><?xml version="1.0" encoding="UTF-8" standalone="yes"?>
<Relationships xmlns="http://schemas.openxmlformats.org/package/2006/relationships"><Relationship Id="rId2" Type="http://schemas.openxmlformats.org/officeDocument/2006/relationships/image" Target="../media/image19.jpg" /><Relationship Id="rId1" Type="http://schemas.openxmlformats.org/officeDocument/2006/relationships/slideLayout" Target="../slideLayouts/slideLayout14.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37.xml.rels><?xml version="1.0" encoding="UTF-8" standalone="yes"?>
<Relationships xmlns="http://schemas.openxmlformats.org/package/2006/relationships"><Relationship Id="rId2" Type="http://schemas.openxmlformats.org/officeDocument/2006/relationships/image" Target="../media/image20.jpg" /><Relationship Id="rId1" Type="http://schemas.openxmlformats.org/officeDocument/2006/relationships/slideLayout" Target="../slideLayouts/slideLayout14.xml" /></Relationships>
</file>

<file path=ppt/slides/_rels/slide4.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14.xml" /></Relationships>
</file>

<file path=ppt/slides/_rels/slide5.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14.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7.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14.xml" /></Relationships>
</file>

<file path=ppt/slides/_rels/slide8.xml.rels><?xml version="1.0" encoding="UTF-8" standalone="yes"?>
<Relationships xmlns="http://schemas.openxmlformats.org/package/2006/relationships"><Relationship Id="rId2" Type="http://schemas.openxmlformats.org/officeDocument/2006/relationships/image" Target="../media/image11.jpg" /><Relationship Id="rId1" Type="http://schemas.openxmlformats.org/officeDocument/2006/relationships/slideLayout" Target="../slideLayouts/slideLayout14.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1760" y="1196752"/>
            <a:ext cx="5040560" cy="838200"/>
          </a:xfrm>
        </p:spPr>
        <p:txBody>
          <a:bodyPr>
            <a:noAutofit/>
          </a:bodyPr>
          <a:lstStyle/>
          <a:p>
            <a:pPr algn="ctr"/>
            <a:br>
              <a:rPr lang="en-US" sz="4800" dirty="0"/>
            </a:br>
            <a:r>
              <a:rPr lang="en-US" sz="4800" dirty="0"/>
              <a:t>TALKING WITH PATIENTS </a:t>
            </a:r>
            <a:br>
              <a:rPr lang="en-US" sz="4800" dirty="0"/>
            </a:br>
            <a:endParaRPr lang="en-US" sz="4800" dirty="0"/>
          </a:p>
        </p:txBody>
      </p:sp>
      <p:sp>
        <p:nvSpPr>
          <p:cNvPr id="3" name="Subtitle 2"/>
          <p:cNvSpPr>
            <a:spLocks noGrp="1"/>
          </p:cNvSpPr>
          <p:nvPr>
            <p:ph type="subTitle" idx="1"/>
          </p:nvPr>
        </p:nvSpPr>
        <p:spPr>
          <a:xfrm>
            <a:off x="2051720" y="2924944"/>
            <a:ext cx="5904656" cy="609600"/>
          </a:xfrm>
        </p:spPr>
        <p:txBody>
          <a:bodyPr/>
          <a:lstStyle/>
          <a:p>
            <a:pPr algn="ctr"/>
            <a:r>
              <a:rPr lang="en-GB" b="1" dirty="0">
                <a:ln w="1905"/>
                <a:solidFill>
                  <a:schemeClr val="tx1"/>
                </a:solidFill>
                <a:effectLst>
                  <a:innerShdw blurRad="69850" dist="43180" dir="5400000">
                    <a:srgbClr val="000000">
                      <a:alpha val="65000"/>
                    </a:srgbClr>
                  </a:innerShdw>
                </a:effectLst>
              </a:rPr>
              <a:t>Mustafa Al-</a:t>
            </a:r>
            <a:r>
              <a:rPr lang="en-GB" b="1" dirty="0" err="1">
                <a:ln w="1905"/>
                <a:solidFill>
                  <a:schemeClr val="tx1"/>
                </a:solidFill>
                <a:effectLst>
                  <a:innerShdw blurRad="69850" dist="43180" dir="5400000">
                    <a:srgbClr val="000000">
                      <a:alpha val="65000"/>
                    </a:srgbClr>
                  </a:innerShdw>
                </a:effectLst>
              </a:rPr>
              <a:t>Badran</a:t>
            </a:r>
            <a:endParaRPr lang="en-GB" b="1" dirty="0">
              <a:ln w="1905"/>
              <a:solidFill>
                <a:schemeClr val="tx1"/>
              </a:solidFill>
              <a:effectLst>
                <a:innerShdw blurRad="69850" dist="43180" dir="5400000">
                  <a:srgbClr val="000000">
                    <a:alpha val="65000"/>
                  </a:srgbClr>
                </a:innerShdw>
              </a:effectLst>
            </a:endParaRPr>
          </a:p>
          <a:p>
            <a:pPr algn="ctr"/>
            <a:r>
              <a:rPr lang="en-GB" b="1" dirty="0">
                <a:ln w="1905"/>
                <a:solidFill>
                  <a:schemeClr val="tx1"/>
                </a:solidFill>
                <a:effectLst>
                  <a:innerShdw blurRad="69850" dist="43180" dir="5400000">
                    <a:srgbClr val="000000">
                      <a:alpha val="65000"/>
                    </a:srgbClr>
                  </a:innerShdw>
                </a:effectLst>
              </a:rPr>
              <a:t>F.I.B.M.S  C.A.B.I.M </a:t>
            </a:r>
          </a:p>
          <a:p>
            <a:pPr algn="ctr"/>
            <a:r>
              <a:rPr lang="en-GB" b="1" dirty="0">
                <a:ln w="1905"/>
                <a:solidFill>
                  <a:schemeClr val="tx1"/>
                </a:solidFill>
                <a:effectLst>
                  <a:innerShdw blurRad="69850" dist="43180" dir="5400000">
                    <a:srgbClr val="000000">
                      <a:alpha val="65000"/>
                    </a:srgbClr>
                  </a:innerShdw>
                </a:effectLst>
              </a:rPr>
              <a:t>M.B.Ch.B</a:t>
            </a:r>
          </a:p>
        </p:txBody>
      </p:sp>
    </p:spTree>
    <p:extLst>
      <p:ext uri="{BB962C8B-B14F-4D97-AF65-F5344CB8AC3E}">
        <p14:creationId xmlns:p14="http://schemas.microsoft.com/office/powerpoint/2010/main" val="250144209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Non-verbal communication </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68400" y="1752600"/>
            <a:ext cx="7721600" cy="4343400"/>
          </a:xfrm>
        </p:spPr>
      </p:pic>
    </p:spTree>
    <p:extLst>
      <p:ext uri="{BB962C8B-B14F-4D97-AF65-F5344CB8AC3E}">
        <p14:creationId xmlns:p14="http://schemas.microsoft.com/office/powerpoint/2010/main" val="111310358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4286"/>
          <a:stretch/>
        </p:blipFill>
        <p:spPr>
          <a:xfrm>
            <a:off x="1043608" y="1708886"/>
            <a:ext cx="6364560" cy="4960474"/>
          </a:xfrm>
        </p:spPr>
      </p:pic>
    </p:spTree>
    <p:extLst>
      <p:ext uri="{BB962C8B-B14F-4D97-AF65-F5344CB8AC3E}">
        <p14:creationId xmlns:p14="http://schemas.microsoft.com/office/powerpoint/2010/main" val="204577043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43608" y="1700808"/>
            <a:ext cx="7056784" cy="4703415"/>
          </a:xfrm>
        </p:spPr>
      </p:pic>
    </p:spTree>
    <p:extLst>
      <p:ext uri="{BB962C8B-B14F-4D97-AF65-F5344CB8AC3E}">
        <p14:creationId xmlns:p14="http://schemas.microsoft.com/office/powerpoint/2010/main" val="67895045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Non-verbal communication </a:t>
            </a:r>
          </a:p>
        </p:txBody>
      </p:sp>
      <p:sp>
        <p:nvSpPr>
          <p:cNvPr id="3" name="Content Placeholder 2"/>
          <p:cNvSpPr>
            <a:spLocks noGrp="1"/>
          </p:cNvSpPr>
          <p:nvPr>
            <p:ph idx="1"/>
          </p:nvPr>
        </p:nvSpPr>
        <p:spPr>
          <a:xfrm>
            <a:off x="381000" y="1124744"/>
            <a:ext cx="5029200" cy="5105400"/>
          </a:xfrm>
        </p:spPr>
        <p:txBody>
          <a:bodyPr>
            <a:noAutofit/>
          </a:bodyPr>
          <a:lstStyle/>
          <a:p>
            <a:r>
              <a:rPr lang="en-US" sz="2800" dirty="0">
                <a:latin typeface="Times New Roman" panose="02020603050405020304" pitchFamily="18" charset="0"/>
                <a:cs typeface="Times New Roman" panose="02020603050405020304" pitchFamily="18" charset="0"/>
              </a:rPr>
              <a:t> </a:t>
            </a:r>
          </a:p>
        </p:txBody>
      </p:sp>
      <p:sp>
        <p:nvSpPr>
          <p:cNvPr id="4" name="Rectangle 3"/>
          <p:cNvSpPr/>
          <p:nvPr/>
        </p:nvSpPr>
        <p:spPr>
          <a:xfrm>
            <a:off x="971600" y="1628800"/>
            <a:ext cx="7776864" cy="2677656"/>
          </a:xfrm>
          <a:prstGeom prst="rect">
            <a:avLst/>
          </a:prstGeom>
        </p:spPr>
        <p:txBody>
          <a:bodyPr wrap="square">
            <a:spAutoFit/>
          </a:bodyPr>
          <a:lstStyle/>
          <a:p>
            <a:r>
              <a:rPr kumimoji="0" lang="en-US" sz="2800" b="0"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Pick up non-verbal c</a:t>
            </a:r>
            <a:r>
              <a:rPr kumimoji="0" lang="en-GB" sz="2800" b="0"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l</a:t>
            </a:r>
            <a:r>
              <a:rPr kumimoji="0" lang="en-US" sz="2800" b="0"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ue from your patients. </a:t>
            </a:r>
          </a:p>
          <a:p>
            <a:r>
              <a:rPr kumimoji="0" lang="en-US" sz="2800" b="0"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Are they distressed? </a:t>
            </a:r>
          </a:p>
          <a:p>
            <a:r>
              <a:rPr kumimoji="0" lang="en-US" sz="2800" b="0"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What is their mood like and how do their demeanor and body language change during the consultation? This gives clues to difficulties they are having that they cannot express verbally.</a:t>
            </a:r>
            <a:endParaRPr lang="en-US" dirty="0"/>
          </a:p>
        </p:txBody>
      </p:sp>
    </p:spTree>
    <p:extLst>
      <p:ext uri="{BB962C8B-B14F-4D97-AF65-F5344CB8AC3E}">
        <p14:creationId xmlns:p14="http://schemas.microsoft.com/office/powerpoint/2010/main" val="111310358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1700808"/>
            <a:ext cx="7344816" cy="4899766"/>
          </a:xfrm>
        </p:spPr>
      </p:pic>
    </p:spTree>
    <p:extLst>
      <p:ext uri="{BB962C8B-B14F-4D97-AF65-F5344CB8AC3E}">
        <p14:creationId xmlns:p14="http://schemas.microsoft.com/office/powerpoint/2010/main" val="194108205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1700808"/>
            <a:ext cx="7632848" cy="4579709"/>
          </a:xfrm>
        </p:spPr>
      </p:pic>
    </p:spTree>
    <p:extLst>
      <p:ext uri="{BB962C8B-B14F-4D97-AF65-F5344CB8AC3E}">
        <p14:creationId xmlns:p14="http://schemas.microsoft.com/office/powerpoint/2010/main" val="58574008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1700808"/>
            <a:ext cx="7488832" cy="4680520"/>
          </a:xfrm>
        </p:spPr>
      </p:pic>
    </p:spTree>
    <p:extLst>
      <p:ext uri="{BB962C8B-B14F-4D97-AF65-F5344CB8AC3E}">
        <p14:creationId xmlns:p14="http://schemas.microsoft.com/office/powerpoint/2010/main" val="197384916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1679748"/>
            <a:ext cx="7488832" cy="4989612"/>
          </a:xfrm>
        </p:spPr>
      </p:pic>
    </p:spTree>
    <p:extLst>
      <p:ext uri="{BB962C8B-B14F-4D97-AF65-F5344CB8AC3E}">
        <p14:creationId xmlns:p14="http://schemas.microsoft.com/office/powerpoint/2010/main" val="297236512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7064" y="1635968"/>
            <a:ext cx="7935416" cy="5105400"/>
          </a:xfrm>
        </p:spPr>
        <p:txBody>
          <a:bodyPr/>
          <a:lstStyle/>
          <a:p>
            <a:r>
              <a:rPr lang="en-US" sz="2800" dirty="0">
                <a:latin typeface="Times New Roman" panose="02020603050405020304" pitchFamily="18" charset="0"/>
                <a:cs typeface="Times New Roman" panose="02020603050405020304" pitchFamily="18" charset="0"/>
              </a:rPr>
              <a:t>If people are getting uncomfortable during a line of questioning their body language may become 'closed', i.e. they may cross their arms and legs and fail to keep eye contact. </a:t>
            </a:r>
          </a:p>
        </p:txBody>
      </p:sp>
    </p:spTree>
    <p:extLst>
      <p:ext uri="{BB962C8B-B14F-4D97-AF65-F5344CB8AC3E}">
        <p14:creationId xmlns:p14="http://schemas.microsoft.com/office/powerpoint/2010/main" val="106078916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9632" y="1844824"/>
            <a:ext cx="7453459" cy="4248472"/>
          </a:xfrm>
        </p:spPr>
      </p:pic>
    </p:spTree>
    <p:extLst>
      <p:ext uri="{BB962C8B-B14F-4D97-AF65-F5344CB8AC3E}">
        <p14:creationId xmlns:p14="http://schemas.microsoft.com/office/powerpoint/2010/main" val="29516381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dirty="0">
                <a:latin typeface="Times New Roman" panose="02020603050405020304" pitchFamily="18" charset="0"/>
                <a:cs typeface="Times New Roman" panose="02020603050405020304" pitchFamily="18" charset="0"/>
              </a:rPr>
              <a:t>Good communication is essential in good patient care; it supports the building of trust between doctor &amp; the patient</a:t>
            </a:r>
          </a:p>
        </p:txBody>
      </p:sp>
    </p:spTree>
    <p:extLst>
      <p:ext uri="{BB962C8B-B14F-4D97-AF65-F5344CB8AC3E}">
        <p14:creationId xmlns:p14="http://schemas.microsoft.com/office/powerpoint/2010/main" val="20952403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pPr lvl="0"/>
            <a:r>
              <a:rPr lang="en-US" sz="2800" dirty="0">
                <a:solidFill>
                  <a:srgbClr val="FFFFFF"/>
                </a:solidFill>
                <a:latin typeface="Times New Roman" panose="02020603050405020304" pitchFamily="18" charset="0"/>
                <a:cs typeface="Times New Roman" panose="02020603050405020304" pitchFamily="18" charset="0"/>
              </a:rPr>
              <a:t>Before starting, make sure you are talking to the correct patient. Introduce yourself, as your patients should know who you are and what you do. </a:t>
            </a:r>
          </a:p>
          <a:p>
            <a:endParaRPr lang="ar-IQ" dirty="0"/>
          </a:p>
        </p:txBody>
      </p:sp>
    </p:spTree>
    <p:extLst>
      <p:ext uri="{BB962C8B-B14F-4D97-AF65-F5344CB8AC3E}">
        <p14:creationId xmlns:p14="http://schemas.microsoft.com/office/powerpoint/2010/main" val="40208868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a:t>
            </a:r>
            <a:endParaRPr lang="en-US" dirty="0"/>
          </a:p>
        </p:txBody>
      </p:sp>
      <p:sp>
        <p:nvSpPr>
          <p:cNvPr id="3" name="Content Placeholder 2"/>
          <p:cNvSpPr>
            <a:spLocks noGrp="1"/>
          </p:cNvSpPr>
          <p:nvPr>
            <p:ph idx="1"/>
          </p:nvPr>
        </p:nvSpPr>
        <p:spPr>
          <a:xfrm>
            <a:off x="827584" y="1484784"/>
            <a:ext cx="8316416" cy="5105400"/>
          </a:xfrm>
        </p:spPr>
        <p:txBody>
          <a:bodyPr>
            <a:noAutofit/>
          </a:bodyPr>
          <a:lstStyle/>
          <a:p>
            <a:r>
              <a:rPr lang="en-US" dirty="0">
                <a:latin typeface="Times New Roman" panose="02020603050405020304" pitchFamily="18" charset="0"/>
                <a:cs typeface="Times New Roman" panose="02020603050405020304" pitchFamily="18" charset="0"/>
              </a:rPr>
              <a:t>Good morning </a:t>
            </a:r>
            <a:r>
              <a:rPr lang="en-US" dirty="0" err="1">
                <a:latin typeface="Times New Roman" panose="02020603050405020304" pitchFamily="18" charset="0"/>
                <a:cs typeface="Times New Roman" panose="02020603050405020304" pitchFamily="18" charset="0"/>
              </a:rPr>
              <a:t>Mrs</a:t>
            </a:r>
            <a:r>
              <a:rPr lang="en-US" dirty="0">
                <a:latin typeface="Times New Roman" panose="02020603050405020304" pitchFamily="18" charset="0"/>
                <a:cs typeface="Times New Roman" panose="02020603050405020304" pitchFamily="18" charset="0"/>
              </a:rPr>
              <a:t> Jones, I have got the right person haven't I? I am </a:t>
            </a:r>
            <a:r>
              <a:rPr lang="en-US" dirty="0" err="1">
                <a:latin typeface="Times New Roman" panose="02020603050405020304" pitchFamily="18" charset="0"/>
                <a:cs typeface="Times New Roman" panose="02020603050405020304" pitchFamily="18" charset="0"/>
              </a:rPr>
              <a:t>Mr</a:t>
            </a:r>
            <a:r>
              <a:rPr lang="en-US" dirty="0">
                <a:latin typeface="Times New Roman" panose="02020603050405020304" pitchFamily="18" charset="0"/>
                <a:cs typeface="Times New Roman" panose="02020603050405020304" pitchFamily="18" charset="0"/>
              </a:rPr>
              <a:t> Brown. I am a fourth year medical student. I've been asked if I could come and talk to you and examine you as you have just come into the ward today. Is that OK? </a:t>
            </a:r>
          </a:p>
          <a:p>
            <a:r>
              <a:rPr lang="en-US" dirty="0">
                <a:latin typeface="Times New Roman" panose="02020603050405020304" pitchFamily="18" charset="0"/>
                <a:cs typeface="Times New Roman" panose="02020603050405020304" pitchFamily="18" charset="0"/>
              </a:rPr>
              <a:t>It might take me 20-30 minutes if that is alright with you. </a:t>
            </a:r>
          </a:p>
          <a:p>
            <a:r>
              <a:rPr lang="en-US" dirty="0">
                <a:latin typeface="Times New Roman" panose="02020603050405020304" pitchFamily="18" charset="0"/>
                <a:cs typeface="Times New Roman" panose="02020603050405020304" pitchFamily="18" charset="0"/>
              </a:rPr>
              <a:t>I would like you to tell me what has been happening and then I'll want to ask a few questions and examine you. </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725530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742950" indent="-742950">
              <a:buFont typeface="+mj-lt"/>
              <a:buAutoNum type="arabicPeriod"/>
            </a:pPr>
            <a:r>
              <a:rPr lang="en-US" dirty="0"/>
              <a:t>Patient's name</a:t>
            </a:r>
          </a:p>
        </p:txBody>
      </p:sp>
      <p:sp>
        <p:nvSpPr>
          <p:cNvPr id="3" name="Content Placeholder 2"/>
          <p:cNvSpPr>
            <a:spLocks noGrp="1"/>
          </p:cNvSpPr>
          <p:nvPr>
            <p:ph idx="1"/>
          </p:nvPr>
        </p:nvSpPr>
        <p:spPr/>
        <p:txBody>
          <a:bodyPr/>
          <a:lstStyle/>
          <a:p>
            <a:r>
              <a:rPr lang="en-US" sz="2800" dirty="0">
                <a:latin typeface="Times New Roman" panose="02020603050405020304" pitchFamily="18" charset="0"/>
                <a:cs typeface="Times New Roman" panose="02020603050405020304" pitchFamily="18" charset="0"/>
              </a:rPr>
              <a:t>After introducing yourself and confirming your patient's name </a:t>
            </a:r>
          </a:p>
          <a:p>
            <a:r>
              <a:rPr lang="en-GB" sz="2800" dirty="0">
                <a:latin typeface="Times New Roman" panose="02020603050405020304" pitchFamily="18" charset="0"/>
                <a:cs typeface="Times New Roman" panose="02020603050405020304" pitchFamily="18" charset="0"/>
              </a:rPr>
              <a:t>Insist on Full name including the Family Name</a:t>
            </a:r>
          </a:p>
          <a:p>
            <a:r>
              <a:rPr lang="en-GB" sz="2800" dirty="0">
                <a:latin typeface="Times New Roman" panose="02020603050405020304" pitchFamily="18" charset="0"/>
                <a:cs typeface="Times New Roman" panose="02020603050405020304" pitchFamily="18" charset="0"/>
              </a:rPr>
              <a:t>Fatal errors my Occur when two patients with the same name have been under treatment in the hospital simultaneously</a:t>
            </a:r>
          </a:p>
          <a:p>
            <a:r>
              <a:rPr lang="en-GB" sz="2800" dirty="0">
                <a:latin typeface="Times New Roman" panose="02020603050405020304" pitchFamily="18" charset="0"/>
                <a:cs typeface="Times New Roman" panose="02020603050405020304" pitchFamily="18" charset="0"/>
              </a:rPr>
              <a:t>This gives sense of familiarity</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957044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dirty="0">
                <a:latin typeface="Times New Roman" panose="02020603050405020304" pitchFamily="18" charset="0"/>
                <a:cs typeface="Times New Roman" panose="02020603050405020304" pitchFamily="18" charset="0"/>
              </a:rPr>
              <a:t>continue by asking for details of their background including</a:t>
            </a:r>
          </a:p>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492949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57200" indent="-457200">
              <a:buFont typeface="+mj-lt"/>
              <a:buAutoNum type="arabicPeriod" startAt="2"/>
            </a:pPr>
            <a:r>
              <a:rPr lang="en-GB" dirty="0"/>
              <a:t>Sex</a:t>
            </a:r>
            <a:endParaRPr lang="en-US" dirty="0"/>
          </a:p>
        </p:txBody>
      </p:sp>
      <p:sp>
        <p:nvSpPr>
          <p:cNvPr id="3" name="Content Placeholder 2"/>
          <p:cNvSpPr>
            <a:spLocks noGrp="1"/>
          </p:cNvSpPr>
          <p:nvPr>
            <p:ph idx="1"/>
          </p:nvPr>
        </p:nvSpPr>
        <p:spPr/>
        <p:txBody>
          <a:bodyPr/>
          <a:lstStyle/>
          <a:p>
            <a:pPr marL="0" indent="0">
              <a:buNone/>
            </a:pPr>
            <a:r>
              <a:rPr lang="en-GB" sz="2800" dirty="0">
                <a:latin typeface="Times New Roman" panose="02020603050405020304" pitchFamily="18" charset="0"/>
                <a:cs typeface="Times New Roman" panose="02020603050405020304" pitchFamily="18" charset="0"/>
              </a:rPr>
              <a:t>Diseases which are common in females as</a:t>
            </a:r>
          </a:p>
          <a:p>
            <a:r>
              <a:rPr lang="en-GB" sz="2800" dirty="0">
                <a:latin typeface="Times New Roman" panose="02020603050405020304" pitchFamily="18" charset="0"/>
                <a:cs typeface="Times New Roman" panose="02020603050405020304" pitchFamily="18" charset="0"/>
              </a:rPr>
              <a:t>SLE</a:t>
            </a:r>
          </a:p>
          <a:p>
            <a:r>
              <a:rPr lang="en-GB" sz="2800" dirty="0">
                <a:latin typeface="Times New Roman" panose="02020603050405020304" pitchFamily="18" charset="0"/>
                <a:cs typeface="Times New Roman" panose="02020603050405020304" pitchFamily="18" charset="0"/>
              </a:rPr>
              <a:t>Sjögren syndrome</a:t>
            </a:r>
          </a:p>
          <a:p>
            <a:r>
              <a:rPr lang="en-GB" sz="2800" dirty="0">
                <a:latin typeface="Times New Roman" panose="02020603050405020304" pitchFamily="18" charset="0"/>
                <a:cs typeface="Times New Roman" panose="02020603050405020304" pitchFamily="18" charset="0"/>
              </a:rPr>
              <a:t>Thyroid disease</a:t>
            </a:r>
          </a:p>
          <a:p>
            <a:pPr marL="0" indent="0">
              <a:buNone/>
            </a:pPr>
            <a:r>
              <a:rPr lang="en-GB" sz="2800" dirty="0">
                <a:latin typeface="Times New Roman" panose="02020603050405020304" pitchFamily="18" charset="0"/>
                <a:cs typeface="Times New Roman" panose="02020603050405020304" pitchFamily="18" charset="0"/>
              </a:rPr>
              <a:t>Diseases which are Common in males as</a:t>
            </a:r>
          </a:p>
          <a:p>
            <a:r>
              <a:rPr lang="en-GB" sz="2800" dirty="0">
                <a:latin typeface="Times New Roman" panose="02020603050405020304" pitchFamily="18" charset="0"/>
                <a:cs typeface="Times New Roman" panose="02020603050405020304" pitchFamily="18" charset="0"/>
              </a:rPr>
              <a:t>Haemophilia</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695682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742950" indent="-742950">
              <a:buFont typeface="+mj-lt"/>
              <a:buAutoNum type="arabicPeriod" startAt="3"/>
            </a:pPr>
            <a:r>
              <a:rPr lang="en-US" dirty="0"/>
              <a:t>Age  &amp; Date of birth</a:t>
            </a:r>
          </a:p>
        </p:txBody>
      </p:sp>
      <p:sp>
        <p:nvSpPr>
          <p:cNvPr id="3" name="Content Placeholder 2"/>
          <p:cNvSpPr>
            <a:spLocks noGrp="1"/>
          </p:cNvSpPr>
          <p:nvPr>
            <p:ph idx="1"/>
          </p:nvPr>
        </p:nvSpPr>
        <p:spPr>
          <a:xfrm>
            <a:off x="971600" y="1707976"/>
            <a:ext cx="7935416" cy="5105400"/>
          </a:xfrm>
        </p:spPr>
        <p:txBody>
          <a:bodyPr/>
          <a:lstStyle/>
          <a:p>
            <a:pPr marL="0" indent="0">
              <a:buNone/>
            </a:pPr>
            <a:r>
              <a:rPr lang="en-GB" sz="2800" dirty="0">
                <a:latin typeface="Times New Roman" panose="02020603050405020304" pitchFamily="18" charset="0"/>
                <a:cs typeface="Times New Roman" panose="02020603050405020304" pitchFamily="18" charset="0"/>
              </a:rPr>
              <a:t>Diseases common in children and young adults e.g.</a:t>
            </a:r>
          </a:p>
          <a:p>
            <a:pPr marL="457200" indent="-457200">
              <a:buFont typeface="+mj-lt"/>
              <a:buAutoNum type="arabicPeriod"/>
            </a:pPr>
            <a:r>
              <a:rPr lang="en-GB" sz="2800" dirty="0">
                <a:latin typeface="Times New Roman" panose="02020603050405020304" pitchFamily="18" charset="0"/>
                <a:cs typeface="Times New Roman" panose="02020603050405020304" pitchFamily="18" charset="0"/>
              </a:rPr>
              <a:t>Acute rheumatic fever</a:t>
            </a:r>
          </a:p>
          <a:p>
            <a:pPr marL="457200" indent="-457200">
              <a:buFont typeface="+mj-lt"/>
              <a:buAutoNum type="arabicPeriod"/>
            </a:pPr>
            <a:r>
              <a:rPr lang="en-GB" sz="2800" dirty="0">
                <a:latin typeface="Times New Roman" panose="02020603050405020304" pitchFamily="18" charset="0"/>
                <a:cs typeface="Times New Roman" panose="02020603050405020304" pitchFamily="18" charset="0"/>
              </a:rPr>
              <a:t>Viral Hepatitis A</a:t>
            </a:r>
          </a:p>
          <a:p>
            <a:pPr marL="0" indent="0">
              <a:buNone/>
            </a:pPr>
            <a:r>
              <a:rPr lang="en-GB" sz="2800" dirty="0">
                <a:latin typeface="Times New Roman" panose="02020603050405020304" pitchFamily="18" charset="0"/>
                <a:cs typeface="Times New Roman" panose="02020603050405020304" pitchFamily="18" charset="0"/>
              </a:rPr>
              <a:t>Tumours common in children and young adults e.g.</a:t>
            </a:r>
          </a:p>
          <a:p>
            <a:pPr marL="457200" indent="-457200">
              <a:buFont typeface="+mj-lt"/>
              <a:buAutoNum type="arabicPeriod"/>
            </a:pPr>
            <a:r>
              <a:rPr lang="en-GB" sz="2800" dirty="0">
                <a:latin typeface="Times New Roman" panose="02020603050405020304" pitchFamily="18" charset="0"/>
                <a:cs typeface="Times New Roman" panose="02020603050405020304" pitchFamily="18" charset="0"/>
              </a:rPr>
              <a:t>Wilm’s Tumour of the kidney</a:t>
            </a:r>
          </a:p>
          <a:p>
            <a:pPr marL="457200" indent="-457200">
              <a:buFont typeface="+mj-lt"/>
              <a:buAutoNum type="arabicPeriod"/>
            </a:pPr>
            <a:r>
              <a:rPr lang="en-GB" sz="2800" dirty="0">
                <a:latin typeface="Times New Roman" panose="02020603050405020304" pitchFamily="18" charset="0"/>
                <a:cs typeface="Times New Roman" panose="02020603050405020304" pitchFamily="18" charset="0"/>
              </a:rPr>
              <a:t>Acute Leukaemia</a:t>
            </a:r>
          </a:p>
          <a:p>
            <a:pPr marL="0" indent="0">
              <a:buNone/>
            </a:pPr>
            <a:r>
              <a:rPr lang="en-GB" sz="2800" dirty="0">
                <a:latin typeface="Times New Roman" panose="02020603050405020304" pitchFamily="18" charset="0"/>
                <a:cs typeface="Times New Roman" panose="02020603050405020304" pitchFamily="18" charset="0"/>
              </a:rPr>
              <a:t>Diseases common in Elderly e.g.</a:t>
            </a:r>
          </a:p>
          <a:p>
            <a:pPr marL="457200" indent="-457200">
              <a:buFont typeface="+mj-lt"/>
              <a:buAutoNum type="arabicPeriod"/>
            </a:pPr>
            <a:r>
              <a:rPr lang="en-GB" sz="2800" dirty="0">
                <a:latin typeface="Times New Roman" panose="02020603050405020304" pitchFamily="18" charset="0"/>
                <a:cs typeface="Times New Roman" panose="02020603050405020304" pitchFamily="18" charset="0"/>
              </a:rPr>
              <a:t>Atherosclerosis and IHD</a:t>
            </a:r>
          </a:p>
          <a:p>
            <a:pPr marL="457200" indent="-457200">
              <a:buFont typeface="+mj-lt"/>
              <a:buAutoNum type="arabicPeriod"/>
            </a:pPr>
            <a:r>
              <a:rPr lang="en-GB" sz="2800" dirty="0">
                <a:latin typeface="Times New Roman" panose="02020603050405020304" pitchFamily="18" charset="0"/>
                <a:cs typeface="Times New Roman" panose="02020603050405020304" pitchFamily="18" charset="0"/>
              </a:rPr>
              <a:t>COPD</a:t>
            </a:r>
          </a:p>
          <a:p>
            <a:pPr marL="457200" indent="-457200">
              <a:buFont typeface="+mj-lt"/>
              <a:buAutoNum type="arabicPeriod"/>
            </a:pPr>
            <a:r>
              <a:rPr lang="en-GB" sz="2800" dirty="0">
                <a:latin typeface="Times New Roman" panose="02020603050405020304" pitchFamily="18" charset="0"/>
                <a:cs typeface="Times New Roman" panose="02020603050405020304" pitchFamily="18" charset="0"/>
              </a:rPr>
              <a:t>Multiple Myeloma</a:t>
            </a:r>
          </a:p>
          <a:p>
            <a:pPr marL="0" indent="0">
              <a:buNone/>
            </a:pPr>
            <a:endParaRPr lang="en-GB" sz="2800" dirty="0">
              <a:latin typeface="Times New Roman" panose="02020603050405020304" pitchFamily="18" charset="0"/>
              <a:cs typeface="Times New Roman" panose="02020603050405020304" pitchFamily="18" charset="0"/>
            </a:endParaRPr>
          </a:p>
          <a:p>
            <a:pPr marL="0" indent="0">
              <a:buNone/>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145172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742950" indent="-742950">
              <a:buFont typeface="+mj-lt"/>
              <a:buAutoNum type="arabicPeriod" startAt="4"/>
            </a:pPr>
            <a:r>
              <a:rPr lang="en-US" dirty="0"/>
              <a:t>Marital status</a:t>
            </a:r>
          </a:p>
        </p:txBody>
      </p:sp>
      <p:sp>
        <p:nvSpPr>
          <p:cNvPr id="3" name="Content Placeholder 2"/>
          <p:cNvSpPr>
            <a:spLocks noGrp="1"/>
          </p:cNvSpPr>
          <p:nvPr>
            <p:ph idx="1"/>
          </p:nvPr>
        </p:nvSpPr>
        <p:spPr/>
        <p:txBody>
          <a:bodyPr/>
          <a:lstStyle/>
          <a:p>
            <a:r>
              <a:rPr lang="en-GB" sz="2800" dirty="0">
                <a:latin typeface="Times New Roman" panose="02020603050405020304" pitchFamily="18" charset="0"/>
                <a:cs typeface="Times New Roman" panose="02020603050405020304" pitchFamily="18" charset="0"/>
              </a:rPr>
              <a:t>Single, Married, Divorced, Separated and Widow </a:t>
            </a:r>
          </a:p>
          <a:p>
            <a:r>
              <a:rPr lang="en-GB" sz="2800" dirty="0">
                <a:latin typeface="Times New Roman" panose="02020603050405020304" pitchFamily="18" charset="0"/>
                <a:cs typeface="Times New Roman" panose="02020603050405020304" pitchFamily="18" charset="0"/>
              </a:rPr>
              <a:t>Duration of marriage</a:t>
            </a:r>
          </a:p>
          <a:p>
            <a:r>
              <a:rPr lang="en-GB" sz="2800" dirty="0">
                <a:latin typeface="Times New Roman" panose="02020603050405020304" pitchFamily="18" charset="0"/>
                <a:cs typeface="Times New Roman" panose="02020603050405020304" pitchFamily="18" charset="0"/>
              </a:rPr>
              <a:t>Number of children</a:t>
            </a:r>
          </a:p>
          <a:p>
            <a:r>
              <a:rPr lang="en-GB" sz="2800" dirty="0">
                <a:latin typeface="Times New Roman" panose="02020603050405020304" pitchFamily="18" charset="0"/>
                <a:cs typeface="Times New Roman" panose="02020603050405020304" pitchFamily="18" charset="0"/>
              </a:rPr>
              <a:t>The age of youngest child</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757451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742950" indent="-742950">
              <a:buFont typeface="+mj-lt"/>
              <a:buAutoNum type="arabicPeriod" startAt="5"/>
            </a:pPr>
            <a:r>
              <a:rPr lang="en-US" dirty="0"/>
              <a:t>Current occupation</a:t>
            </a:r>
          </a:p>
        </p:txBody>
      </p:sp>
      <p:sp>
        <p:nvSpPr>
          <p:cNvPr id="3" name="Content Placeholder 2"/>
          <p:cNvSpPr>
            <a:spLocks noGrp="1"/>
          </p:cNvSpPr>
          <p:nvPr>
            <p:ph idx="1"/>
          </p:nvPr>
        </p:nvSpPr>
        <p:spPr/>
        <p:txBody>
          <a:bodyPr/>
          <a:lstStyle/>
          <a:p>
            <a:pPr marL="0" indent="0">
              <a:buNone/>
            </a:pPr>
            <a:r>
              <a:rPr lang="en-GB" sz="2800" dirty="0">
                <a:latin typeface="Times New Roman" panose="02020603050405020304" pitchFamily="18" charset="0"/>
                <a:cs typeface="Times New Roman" panose="02020603050405020304" pitchFamily="18" charset="0"/>
              </a:rPr>
              <a:t>Certain occupations may expose the patient to certain diseases</a:t>
            </a:r>
          </a:p>
          <a:p>
            <a:r>
              <a:rPr lang="en-GB" sz="2800" dirty="0">
                <a:latin typeface="Times New Roman" panose="02020603050405020304" pitchFamily="18" charset="0"/>
                <a:cs typeface="Times New Roman" panose="02020603050405020304" pitchFamily="18" charset="0"/>
              </a:rPr>
              <a:t>Aniline dye.........Urinary bladder cancer</a:t>
            </a:r>
          </a:p>
          <a:p>
            <a:r>
              <a:rPr lang="en-GB" sz="2800" dirty="0">
                <a:latin typeface="Times New Roman" panose="02020603050405020304" pitchFamily="18" charset="0"/>
                <a:cs typeface="Times New Roman" panose="02020603050405020304" pitchFamily="18" charset="0"/>
              </a:rPr>
              <a:t>Sewer ……..Leptospirosis</a:t>
            </a:r>
          </a:p>
          <a:p>
            <a:r>
              <a:rPr lang="en-GB" sz="2800" dirty="0">
                <a:latin typeface="Times New Roman" panose="02020603050405020304" pitchFamily="18" charset="0"/>
                <a:cs typeface="Times New Roman" panose="02020603050405020304" pitchFamily="18" charset="0"/>
              </a:rPr>
              <a:t>Glass workers……Silicosis</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405837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742950" indent="-742950">
              <a:buFont typeface="+mj-lt"/>
              <a:buAutoNum type="arabicPeriod" startAt="6"/>
            </a:pPr>
            <a:r>
              <a:rPr lang="en-GB" dirty="0"/>
              <a:t>Nationality</a:t>
            </a:r>
            <a:endParaRPr lang="en-US" dirty="0"/>
          </a:p>
        </p:txBody>
      </p:sp>
      <p:sp>
        <p:nvSpPr>
          <p:cNvPr id="3" name="Content Placeholder 2"/>
          <p:cNvSpPr>
            <a:spLocks noGrp="1"/>
          </p:cNvSpPr>
          <p:nvPr>
            <p:ph idx="1"/>
          </p:nvPr>
        </p:nvSpPr>
        <p:spPr/>
        <p:txBody>
          <a:bodyPr/>
          <a:lstStyle/>
          <a:p>
            <a:r>
              <a:rPr lang="en-GB" dirty="0"/>
              <a:t>East Mediterranean(Turkey) … Behcet’s disease </a:t>
            </a:r>
          </a:p>
          <a:p>
            <a:r>
              <a:rPr lang="en-GB" dirty="0"/>
              <a:t>China &amp; Japan….C.A Stomach</a:t>
            </a:r>
          </a:p>
          <a:p>
            <a:pPr lvl="0"/>
            <a:r>
              <a:rPr lang="en-GB" dirty="0">
                <a:solidFill>
                  <a:srgbClr val="FFFFFF"/>
                </a:solidFill>
              </a:rPr>
              <a:t>Iran…</a:t>
            </a:r>
            <a:r>
              <a:rPr lang="en-GB" dirty="0"/>
              <a:t>C.A Oesophagus </a:t>
            </a:r>
          </a:p>
          <a:p>
            <a:pPr lvl="0"/>
            <a:r>
              <a:rPr lang="en-GB" dirty="0">
                <a:solidFill>
                  <a:srgbClr val="FFFFFF"/>
                </a:solidFill>
              </a:rPr>
              <a:t>Egypt…</a:t>
            </a:r>
            <a:r>
              <a:rPr lang="en-GB" dirty="0"/>
              <a:t>Schistosoma </a:t>
            </a:r>
            <a:r>
              <a:rPr lang="en-GB" dirty="0" err="1"/>
              <a:t>Mansoni</a:t>
            </a:r>
            <a:endParaRPr lang="en-US" dirty="0"/>
          </a:p>
        </p:txBody>
      </p:sp>
    </p:spTree>
    <p:extLst>
      <p:ext uri="{BB962C8B-B14F-4D97-AF65-F5344CB8AC3E}">
        <p14:creationId xmlns:p14="http://schemas.microsoft.com/office/powerpoint/2010/main" val="99920738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742950" indent="-742950">
              <a:buFont typeface="+mj-lt"/>
              <a:buAutoNum type="arabicPeriod" startAt="7"/>
            </a:pPr>
            <a:r>
              <a:rPr lang="en-GB" dirty="0"/>
              <a:t>Religion</a:t>
            </a:r>
            <a:endParaRPr lang="en-US" dirty="0"/>
          </a:p>
        </p:txBody>
      </p:sp>
      <p:sp>
        <p:nvSpPr>
          <p:cNvPr id="3" name="Content Placeholder 2"/>
          <p:cNvSpPr>
            <a:spLocks noGrp="1"/>
          </p:cNvSpPr>
          <p:nvPr>
            <p:ph idx="1"/>
          </p:nvPr>
        </p:nvSpPr>
        <p:spPr/>
        <p:txBody>
          <a:bodyPr/>
          <a:lstStyle/>
          <a:p>
            <a:r>
              <a:rPr lang="en-GB" dirty="0"/>
              <a:t>Ashkenazi Jewish …Crohn’s disease</a:t>
            </a:r>
            <a:endParaRPr lang="en-US" dirty="0"/>
          </a:p>
        </p:txBody>
      </p:sp>
    </p:spTree>
    <p:extLst>
      <p:ext uri="{BB962C8B-B14F-4D97-AF65-F5344CB8AC3E}">
        <p14:creationId xmlns:p14="http://schemas.microsoft.com/office/powerpoint/2010/main" val="330547255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will you sit? </a:t>
            </a:r>
          </a:p>
        </p:txBody>
      </p:sp>
      <p:sp>
        <p:nvSpPr>
          <p:cNvPr id="3" name="Content Placeholder 2"/>
          <p:cNvSpPr>
            <a:spLocks noGrp="1"/>
          </p:cNvSpPr>
          <p:nvPr>
            <p:ph idx="1"/>
          </p:nvPr>
        </p:nvSpPr>
        <p:spPr/>
        <p:txBody>
          <a:bodyPr>
            <a:noAutofit/>
          </a:bodyPr>
          <a:lstStyle/>
          <a:p>
            <a:r>
              <a:rPr lang="en-US" sz="2800" dirty="0">
                <a:latin typeface="Times New Roman" panose="02020603050405020304" pitchFamily="18" charset="0"/>
                <a:cs typeface="Times New Roman" panose="02020603050405020304" pitchFamily="18" charset="0"/>
              </a:rPr>
              <a:t>Arrange the seating in a non-confrontational way. </a:t>
            </a:r>
            <a:endParaRPr lang="ar-IQ" sz="2800" dirty="0">
              <a:latin typeface="Times New Roman" panose="02020603050405020304" pitchFamily="18" charset="0"/>
              <a:cs typeface="Times New Roman" panose="02020603050405020304" pitchFamily="18" charset="0"/>
            </a:endParaRPr>
          </a:p>
          <a:p>
            <a:pPr marL="514350" indent="-514350">
              <a:buFont typeface="+mj-lt"/>
              <a:buAutoNum type="arabicPeriod"/>
            </a:pPr>
            <a:r>
              <a:rPr lang="en-US" sz="2800" dirty="0">
                <a:latin typeface="Times New Roman" panose="02020603050405020304" pitchFamily="18" charset="0"/>
                <a:cs typeface="Times New Roman" panose="02020603050405020304" pitchFamily="18" charset="0"/>
              </a:rPr>
              <a:t>If you use a desk, arrange the seats at the corner of the desk. This is less formal and helps communication (Fig. A, B). </a:t>
            </a:r>
            <a:endParaRPr lang="ar-IQ"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26584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742950" indent="-742950">
              <a:buFont typeface="+mj-lt"/>
              <a:buAutoNum type="arabicPeriod" startAt="8"/>
            </a:pPr>
            <a:r>
              <a:rPr lang="en-GB" dirty="0"/>
              <a:t>Address</a:t>
            </a:r>
            <a:endParaRPr lang="en-US" dirty="0"/>
          </a:p>
        </p:txBody>
      </p:sp>
      <p:sp>
        <p:nvSpPr>
          <p:cNvPr id="3" name="Content Placeholder 2"/>
          <p:cNvSpPr>
            <a:spLocks noGrp="1"/>
          </p:cNvSpPr>
          <p:nvPr>
            <p:ph idx="1"/>
          </p:nvPr>
        </p:nvSpPr>
        <p:spPr/>
        <p:txBody>
          <a:bodyPr/>
          <a:lstStyle/>
          <a:p>
            <a:r>
              <a:rPr lang="en-GB" dirty="0"/>
              <a:t>Full address including the phone number</a:t>
            </a:r>
          </a:p>
          <a:p>
            <a:pPr marL="0" indent="0">
              <a:buNone/>
            </a:pPr>
            <a:r>
              <a:rPr lang="en-GB" dirty="0"/>
              <a:t>Benefits e.g.</a:t>
            </a:r>
          </a:p>
          <a:p>
            <a:pPr marL="0" indent="0">
              <a:buNone/>
            </a:pPr>
            <a:r>
              <a:rPr lang="en-GB" dirty="0"/>
              <a:t>North of Basrah villages … Cancer risk increase</a:t>
            </a:r>
          </a:p>
          <a:p>
            <a:pPr marL="0" indent="0">
              <a:buNone/>
            </a:pPr>
            <a:r>
              <a:rPr lang="en-GB" dirty="0"/>
              <a:t>South of Basrah villages … Sickle cell anaemia</a:t>
            </a:r>
          </a:p>
          <a:p>
            <a:pPr marL="0" indent="0">
              <a:buNone/>
            </a:pPr>
            <a:endParaRPr lang="en-US" dirty="0"/>
          </a:p>
        </p:txBody>
      </p:sp>
    </p:spTree>
    <p:extLst>
      <p:ext uri="{BB962C8B-B14F-4D97-AF65-F5344CB8AC3E}">
        <p14:creationId xmlns:p14="http://schemas.microsoft.com/office/powerpoint/2010/main" val="248539377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742950" indent="-742950">
              <a:buFont typeface="+mj-lt"/>
              <a:buAutoNum type="arabicPeriod" startAt="9"/>
            </a:pPr>
            <a:r>
              <a:rPr lang="en-GB" dirty="0"/>
              <a:t>Next of kin</a:t>
            </a:r>
            <a:endParaRPr lang="en-US" dirty="0"/>
          </a:p>
        </p:txBody>
      </p:sp>
      <p:sp>
        <p:nvSpPr>
          <p:cNvPr id="3" name="Content Placeholder 2"/>
          <p:cNvSpPr>
            <a:spLocks noGrp="1"/>
          </p:cNvSpPr>
          <p:nvPr>
            <p:ph idx="1"/>
          </p:nvPr>
        </p:nvSpPr>
        <p:spPr/>
        <p:txBody>
          <a:bodyPr/>
          <a:lstStyle/>
          <a:p>
            <a:r>
              <a:rPr lang="en-GB" sz="2800" dirty="0">
                <a:latin typeface="Times New Roman" panose="02020603050405020304" pitchFamily="18" charset="0"/>
                <a:cs typeface="Times New Roman" panose="02020603050405020304" pitchFamily="18" charset="0"/>
              </a:rPr>
              <a:t>The closest person to the patient that took care of him and responsible for decision making if the patient can not make it e.g. when the patient become unconscious and need immediate intervention</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064981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742950" indent="-742950">
              <a:buFont typeface="+mj-lt"/>
              <a:buAutoNum type="arabicPeriod" startAt="10"/>
            </a:pPr>
            <a:r>
              <a:rPr lang="en-GB" dirty="0"/>
              <a:t>Source of referral</a:t>
            </a:r>
            <a:endParaRPr lang="en-US" dirty="0"/>
          </a:p>
        </p:txBody>
      </p:sp>
      <p:sp>
        <p:nvSpPr>
          <p:cNvPr id="3" name="Content Placeholder 2"/>
          <p:cNvSpPr>
            <a:spLocks noGrp="1"/>
          </p:cNvSpPr>
          <p:nvPr>
            <p:ph idx="1"/>
          </p:nvPr>
        </p:nvSpPr>
        <p:spPr/>
        <p:txBody>
          <a:bodyPr/>
          <a:lstStyle/>
          <a:p>
            <a:pPr marL="0" indent="0">
              <a:buNone/>
            </a:pPr>
            <a:r>
              <a:rPr lang="en-GB" sz="2800" dirty="0">
                <a:latin typeface="Times New Roman" panose="02020603050405020304" pitchFamily="18" charset="0"/>
                <a:cs typeface="Times New Roman" panose="02020603050405020304" pitchFamily="18" charset="0"/>
              </a:rPr>
              <a:t>From</a:t>
            </a:r>
          </a:p>
          <a:p>
            <a:r>
              <a:rPr lang="en-GB" sz="2800" dirty="0">
                <a:latin typeface="Times New Roman" panose="02020603050405020304" pitchFamily="18" charset="0"/>
                <a:cs typeface="Times New Roman" panose="02020603050405020304" pitchFamily="18" charset="0"/>
              </a:rPr>
              <a:t>Private clinic ….elective case</a:t>
            </a:r>
          </a:p>
          <a:p>
            <a:r>
              <a:rPr lang="en-GB" sz="2800" dirty="0">
                <a:latin typeface="Times New Roman" panose="02020603050405020304" pitchFamily="18" charset="0"/>
                <a:cs typeface="Times New Roman" panose="02020603050405020304" pitchFamily="18" charset="0"/>
              </a:rPr>
              <a:t>Primary heath care centre … elective case</a:t>
            </a:r>
          </a:p>
          <a:p>
            <a:r>
              <a:rPr lang="en-GB" sz="2800" dirty="0">
                <a:latin typeface="Times New Roman" panose="02020603050405020304" pitchFamily="18" charset="0"/>
                <a:cs typeface="Times New Roman" panose="02020603050405020304" pitchFamily="18" charset="0"/>
              </a:rPr>
              <a:t>Emergency department … emergency case</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120233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742950" indent="-742950">
              <a:buFont typeface="+mj-lt"/>
              <a:buAutoNum type="arabicPeriod" startAt="11"/>
            </a:pPr>
            <a:r>
              <a:rPr lang="en-GB" dirty="0"/>
              <a:t>Date of admission </a:t>
            </a:r>
            <a:endParaRPr lang="en-US" dirty="0"/>
          </a:p>
        </p:txBody>
      </p:sp>
      <p:sp>
        <p:nvSpPr>
          <p:cNvPr id="3" name="Content Placeholder 2"/>
          <p:cNvSpPr>
            <a:spLocks noGrp="1"/>
          </p:cNvSpPr>
          <p:nvPr>
            <p:ph idx="1"/>
          </p:nvPr>
        </p:nvSpPr>
        <p:spPr/>
        <p:txBody>
          <a:bodyPr/>
          <a:lstStyle/>
          <a:p>
            <a:r>
              <a:rPr lang="en-GB" sz="2800" dirty="0">
                <a:latin typeface="Times New Roman" panose="02020603050405020304" pitchFamily="18" charset="0"/>
                <a:cs typeface="Times New Roman" panose="02020603050405020304" pitchFamily="18" charset="0"/>
              </a:rPr>
              <a:t>The time that the patient spent in the hospital my give clue about the severity of the disease and the effectiveness of hospital measures</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61161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ea typeface="Times New Roman"/>
                <a:cs typeface="Arial"/>
              </a:rPr>
              <a:t>Presenting Complaint</a:t>
            </a:r>
            <a:endParaRPr lang="ar-IQ" sz="7200" dirty="0"/>
          </a:p>
        </p:txBody>
      </p:sp>
      <p:sp>
        <p:nvSpPr>
          <p:cNvPr id="3" name="Content Placeholder 2"/>
          <p:cNvSpPr>
            <a:spLocks noGrp="1"/>
          </p:cNvSpPr>
          <p:nvPr>
            <p:ph idx="1"/>
          </p:nvPr>
        </p:nvSpPr>
        <p:spPr/>
        <p:txBody>
          <a:bodyPr/>
          <a:lstStyle/>
          <a:p>
            <a:pPr>
              <a:lnSpc>
                <a:spcPct val="115000"/>
              </a:lnSpc>
              <a:spcAft>
                <a:spcPts val="0"/>
              </a:spcAft>
            </a:pPr>
            <a:r>
              <a:rPr lang="en-GB" sz="2800" dirty="0">
                <a:ea typeface="Times New Roman"/>
                <a:cs typeface="Arial"/>
              </a:rPr>
              <a:t>The complaint which made the patient come to the doctor in private clinic, primary health care or hospital …etc. .</a:t>
            </a:r>
            <a:endParaRPr lang="ar-IQ" sz="2800" dirty="0"/>
          </a:p>
        </p:txBody>
      </p:sp>
    </p:spTree>
    <p:extLst>
      <p:ext uri="{BB962C8B-B14F-4D97-AF65-F5344CB8AC3E}">
        <p14:creationId xmlns:p14="http://schemas.microsoft.com/office/powerpoint/2010/main" val="244205727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pPr>
              <a:lnSpc>
                <a:spcPct val="115000"/>
              </a:lnSpc>
              <a:spcAft>
                <a:spcPts val="0"/>
              </a:spcAft>
            </a:pPr>
            <a:r>
              <a:rPr lang="en-US" sz="2800" dirty="0">
                <a:ea typeface="Times New Roman"/>
                <a:cs typeface="Arial"/>
              </a:rPr>
              <a:t>Start with open questions but then gradually focus down on symptoms by using closed questions. </a:t>
            </a:r>
          </a:p>
          <a:p>
            <a:pPr>
              <a:lnSpc>
                <a:spcPct val="115000"/>
              </a:lnSpc>
              <a:spcAft>
                <a:spcPts val="0"/>
              </a:spcAft>
            </a:pPr>
            <a:r>
              <a:rPr lang="en-US" sz="2800" dirty="0">
                <a:ea typeface="Times New Roman"/>
                <a:cs typeface="Arial"/>
              </a:rPr>
              <a:t>Choose your words carefully since patients may misinterpret questions such as 'What are you complaining of?' as implying that you regard them as complainers. </a:t>
            </a:r>
            <a:endParaRPr lang="ar-IQ" sz="2800" dirty="0"/>
          </a:p>
        </p:txBody>
      </p:sp>
    </p:spTree>
    <p:extLst>
      <p:ext uri="{BB962C8B-B14F-4D97-AF65-F5344CB8AC3E}">
        <p14:creationId xmlns:p14="http://schemas.microsoft.com/office/powerpoint/2010/main" val="26555737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342900" lvl="0" indent="-342900">
              <a:lnSpc>
                <a:spcPct val="115000"/>
              </a:lnSpc>
              <a:spcBef>
                <a:spcPct val="20000"/>
              </a:spcBef>
              <a:spcAft>
                <a:spcPts val="0"/>
              </a:spcAft>
            </a:pPr>
            <a:r>
              <a:rPr lang="en-US" dirty="0">
                <a:solidFill>
                  <a:srgbClr val="FFFFFF"/>
                </a:solidFill>
                <a:ea typeface="Times New Roman"/>
                <a:cs typeface="Arial"/>
              </a:rPr>
              <a:t>Try</a:t>
            </a:r>
            <a:endParaRPr lang="ar-IQ" sz="6600" dirty="0"/>
          </a:p>
        </p:txBody>
      </p:sp>
      <p:sp>
        <p:nvSpPr>
          <p:cNvPr id="3" name="Content Placeholder 2"/>
          <p:cNvSpPr>
            <a:spLocks noGrp="1"/>
          </p:cNvSpPr>
          <p:nvPr>
            <p:ph idx="1"/>
          </p:nvPr>
        </p:nvSpPr>
        <p:spPr/>
        <p:txBody>
          <a:bodyPr/>
          <a:lstStyle/>
          <a:p>
            <a:pPr lvl="0">
              <a:lnSpc>
                <a:spcPct val="115000"/>
              </a:lnSpc>
              <a:spcAft>
                <a:spcPts val="1000"/>
              </a:spcAft>
              <a:buSzPts val="1000"/>
              <a:buFont typeface="Symbol"/>
              <a:buChar char=""/>
              <a:tabLst>
                <a:tab pos="457200" algn="l"/>
              </a:tabLst>
            </a:pPr>
            <a:r>
              <a:rPr lang="en-US" sz="2800" dirty="0">
                <a:ea typeface="Times New Roman"/>
                <a:cs typeface="Arial"/>
              </a:rPr>
              <a:t>What would you say your main problem is?' </a:t>
            </a:r>
            <a:endParaRPr lang="en-US" sz="2800" dirty="0">
              <a:latin typeface="Calibri"/>
              <a:ea typeface="Times New Roman"/>
              <a:cs typeface="Arial"/>
            </a:endParaRPr>
          </a:p>
          <a:p>
            <a:pPr lvl="0">
              <a:lnSpc>
                <a:spcPct val="115000"/>
              </a:lnSpc>
              <a:spcAft>
                <a:spcPts val="1000"/>
              </a:spcAft>
              <a:buSzPts val="1000"/>
              <a:buFont typeface="Symbol"/>
              <a:buChar char=""/>
              <a:tabLst>
                <a:tab pos="457200" algn="l"/>
              </a:tabLst>
            </a:pPr>
            <a:r>
              <a:rPr lang="en-US" sz="2800" dirty="0">
                <a:ea typeface="Times New Roman"/>
                <a:cs typeface="Arial"/>
              </a:rPr>
              <a:t>Tell me why you have come to hospital</a:t>
            </a:r>
            <a:endParaRPr lang="en-US" sz="2800" dirty="0">
              <a:latin typeface="Calibri"/>
              <a:ea typeface="Times New Roman"/>
              <a:cs typeface="Arial"/>
            </a:endParaRPr>
          </a:p>
          <a:p>
            <a:pPr marL="0" lvl="0" indent="0">
              <a:lnSpc>
                <a:spcPct val="115000"/>
              </a:lnSpc>
              <a:spcAft>
                <a:spcPts val="1000"/>
              </a:spcAft>
              <a:buSzPts val="1000"/>
              <a:buNone/>
              <a:tabLst>
                <a:tab pos="457200" algn="l"/>
              </a:tabLst>
            </a:pPr>
            <a:r>
              <a:rPr lang="en-US" sz="2800" dirty="0">
                <a:ea typeface="Times New Roman"/>
              </a:rPr>
              <a:t>Follow up with 'What has happened to you since then’</a:t>
            </a:r>
            <a:endParaRPr lang="ar-IQ" sz="2800" dirty="0"/>
          </a:p>
        </p:txBody>
      </p:sp>
    </p:spTree>
    <p:extLst>
      <p:ext uri="{BB962C8B-B14F-4D97-AF65-F5344CB8AC3E}">
        <p14:creationId xmlns:p14="http://schemas.microsoft.com/office/powerpoint/2010/main" val="348891548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end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31840" y="1700808"/>
            <a:ext cx="4325983" cy="5052242"/>
          </a:xfrm>
        </p:spPr>
      </p:pic>
    </p:spTree>
    <p:extLst>
      <p:ext uri="{BB962C8B-B14F-4D97-AF65-F5344CB8AC3E}">
        <p14:creationId xmlns:p14="http://schemas.microsoft.com/office/powerpoint/2010/main" val="65486524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745" y="1626067"/>
            <a:ext cx="7614025" cy="460851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739340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3891" y="1630589"/>
            <a:ext cx="7632847" cy="46594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727545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will you sit? </a:t>
            </a:r>
          </a:p>
        </p:txBody>
      </p:sp>
      <p:sp>
        <p:nvSpPr>
          <p:cNvPr id="3" name="Content Placeholder 2"/>
          <p:cNvSpPr>
            <a:spLocks noGrp="1"/>
          </p:cNvSpPr>
          <p:nvPr>
            <p:ph idx="1"/>
          </p:nvPr>
        </p:nvSpPr>
        <p:spPr/>
        <p:txBody>
          <a:bodyPr>
            <a:noAutofit/>
          </a:bodyPr>
          <a:lstStyle/>
          <a:p>
            <a:pPr marL="514350" indent="-514350">
              <a:buFont typeface="+mj-lt"/>
              <a:buAutoNum type="arabicPeriod" startAt="2"/>
            </a:pPr>
            <a:r>
              <a:rPr lang="en-US" sz="2800" dirty="0">
                <a:latin typeface="Times New Roman" panose="02020603050405020304" pitchFamily="18" charset="0"/>
                <a:cs typeface="Times New Roman" panose="02020603050405020304" pitchFamily="18" charset="0"/>
              </a:rPr>
              <a:t>If you use a computer make sure the screen and keyboard do not get in the way or provide a distraction. Turn away from the screen to talk to your patient. </a:t>
            </a:r>
            <a:endParaRPr lang="ar-IQ" sz="2800" dirty="0">
              <a:latin typeface="Times New Roman" panose="02020603050405020304" pitchFamily="18" charset="0"/>
              <a:cs typeface="Times New Roman" panose="02020603050405020304" pitchFamily="18" charset="0"/>
            </a:endParaRPr>
          </a:p>
          <a:p>
            <a:pPr marL="514350" indent="-514350">
              <a:buFont typeface="+mj-lt"/>
              <a:buAutoNum type="arabicPeriod" startAt="2"/>
            </a:pPr>
            <a:r>
              <a:rPr lang="en-US" sz="2800" dirty="0">
                <a:latin typeface="Times New Roman" panose="02020603050405020304" pitchFamily="18" charset="0"/>
                <a:cs typeface="Times New Roman" panose="02020603050405020304" pitchFamily="18" charset="0"/>
              </a:rPr>
              <a:t>If you are in a ward, pull up a chair and sit level with your patient (Fig. C). It is important that you can see your patient easily and gain eye contact </a:t>
            </a:r>
          </a:p>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26584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653" y="1631532"/>
            <a:ext cx="8020920" cy="48245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670237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7493" y="1772816"/>
            <a:ext cx="7985848" cy="4248471"/>
          </a:xfrm>
        </p:spPr>
      </p:pic>
    </p:spTree>
    <p:extLst>
      <p:ext uri="{BB962C8B-B14F-4D97-AF65-F5344CB8AC3E}">
        <p14:creationId xmlns:p14="http://schemas.microsoft.com/office/powerpoint/2010/main" val="408821647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Non-verbal communication </a:t>
            </a:r>
          </a:p>
        </p:txBody>
      </p:sp>
      <p:sp>
        <p:nvSpPr>
          <p:cNvPr id="3" name="Content Placeholder 2"/>
          <p:cNvSpPr>
            <a:spLocks noGrp="1"/>
          </p:cNvSpPr>
          <p:nvPr>
            <p:ph idx="1"/>
          </p:nvPr>
        </p:nvSpPr>
        <p:spPr/>
        <p:txBody>
          <a:bodyPr>
            <a:noAutofit/>
          </a:bodyPr>
          <a:lstStyle/>
          <a:p>
            <a:r>
              <a:rPr lang="en-US" sz="2800" dirty="0">
                <a:latin typeface="Times New Roman" panose="02020603050405020304" pitchFamily="18" charset="0"/>
                <a:cs typeface="Times New Roman" panose="02020603050405020304" pitchFamily="18" charset="0"/>
              </a:rPr>
              <a:t>First impressions are important. Your demeanor, attitude and dress influence your patient from the outset. </a:t>
            </a:r>
          </a:p>
          <a:p>
            <a:r>
              <a:rPr lang="en-US" sz="2800" dirty="0">
                <a:latin typeface="Times New Roman" panose="02020603050405020304" pitchFamily="18" charset="0"/>
                <a:cs typeface="Times New Roman" panose="02020603050405020304" pitchFamily="18" charset="0"/>
              </a:rPr>
              <a:t>At all times you need to be professional in dress and behaviour. </a:t>
            </a:r>
          </a:p>
          <a:p>
            <a:r>
              <a:rPr lang="en-US" sz="2800" dirty="0">
                <a:latin typeface="Times New Roman" panose="02020603050405020304" pitchFamily="18" charset="0"/>
                <a:cs typeface="Times New Roman" panose="02020603050405020304" pitchFamily="18" charset="0"/>
              </a:rPr>
              <a:t>This does not mean you need to be formal, but you must be neat, clean and polite. </a:t>
            </a:r>
          </a:p>
        </p:txBody>
      </p:sp>
    </p:spTree>
    <p:extLst>
      <p:ext uri="{BB962C8B-B14F-4D97-AF65-F5344CB8AC3E}">
        <p14:creationId xmlns:p14="http://schemas.microsoft.com/office/powerpoint/2010/main" val="111310358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theme/theme1.xml><?xml version="1.0" encoding="utf-8"?>
<a:theme xmlns:a="http://schemas.openxmlformats.org/drawingml/2006/main" name="Theme66">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stom Design">
      <a:majorFont>
        <a:latin typeface="Arial Black"/>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eme10">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Theme66</Template>
  <TotalTime>1279</TotalTime>
  <Words>799</Words>
  <Application>Microsoft Office PowerPoint</Application>
  <PresentationFormat>On-screen Show (4:3)</PresentationFormat>
  <Paragraphs>91</Paragraphs>
  <Slides>37</Slides>
  <Notes>0</Notes>
  <HiddenSlides>0</HiddenSlides>
  <MMClips>0</MMClip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Theme66</vt:lpstr>
      <vt:lpstr>Theme10</vt:lpstr>
      <vt:lpstr> TALKING WITH PATIENTS  </vt:lpstr>
      <vt:lpstr>PowerPoint Presentation</vt:lpstr>
      <vt:lpstr>How will you sit? </vt:lpstr>
      <vt:lpstr>PowerPoint Presentation</vt:lpstr>
      <vt:lpstr>PowerPoint Presentation</vt:lpstr>
      <vt:lpstr>How will you sit? </vt:lpstr>
      <vt:lpstr>PowerPoint Presentation</vt:lpstr>
      <vt:lpstr>PowerPoint Presentation</vt:lpstr>
      <vt:lpstr>Non-verbal communication </vt:lpstr>
      <vt:lpstr>Non-verbal communication </vt:lpstr>
      <vt:lpstr>PowerPoint Presentation</vt:lpstr>
      <vt:lpstr>PowerPoint Presentation</vt:lpstr>
      <vt:lpstr>Non-verbal communication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vt:lpstr>
      <vt:lpstr>Patient's name</vt:lpstr>
      <vt:lpstr>PowerPoint Presentation</vt:lpstr>
      <vt:lpstr>Sex</vt:lpstr>
      <vt:lpstr>Age  &amp; Date of birth</vt:lpstr>
      <vt:lpstr>Marital status</vt:lpstr>
      <vt:lpstr>Current occupation</vt:lpstr>
      <vt:lpstr>Nationality</vt:lpstr>
      <vt:lpstr>Religion</vt:lpstr>
      <vt:lpstr>Address</vt:lpstr>
      <vt:lpstr>Next of kin</vt:lpstr>
      <vt:lpstr>Source of referral</vt:lpstr>
      <vt:lpstr>Date of admission </vt:lpstr>
      <vt:lpstr>Presenting Complaint</vt:lpstr>
      <vt:lpstr>PowerPoint Presentation</vt:lpstr>
      <vt:lpstr>Try</vt:lpstr>
      <vt:lpstr>The end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TALKING WITH PATIENTS</dc:title>
  <dc:creator>M&amp;H</dc:creator>
  <cp:lastModifiedBy>Mustafaomranah1978@outlook.com</cp:lastModifiedBy>
  <cp:revision>24</cp:revision>
  <cp:lastPrinted>2015-02-21T10:18:47Z</cp:lastPrinted>
  <dcterms:created xsi:type="dcterms:W3CDTF">2015-02-20T15:49:58Z</dcterms:created>
  <dcterms:modified xsi:type="dcterms:W3CDTF">2023-05-12T15:50:01Z</dcterms:modified>
</cp:coreProperties>
</file>